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3"/>
  </p:notesMasterIdLst>
  <p:handoutMasterIdLst>
    <p:handoutMasterId r:id="rId24"/>
  </p:handoutMasterIdLst>
  <p:sldIdLst>
    <p:sldId id="266" r:id="rId2"/>
    <p:sldId id="257" r:id="rId3"/>
    <p:sldId id="261" r:id="rId4"/>
    <p:sldId id="275" r:id="rId5"/>
    <p:sldId id="258" r:id="rId6"/>
    <p:sldId id="259" r:id="rId7"/>
    <p:sldId id="260" r:id="rId8"/>
    <p:sldId id="262" r:id="rId9"/>
    <p:sldId id="267" r:id="rId10"/>
    <p:sldId id="256" r:id="rId11"/>
    <p:sldId id="268" r:id="rId12"/>
    <p:sldId id="269" r:id="rId13"/>
    <p:sldId id="274" r:id="rId14"/>
    <p:sldId id="277" r:id="rId15"/>
    <p:sldId id="270" r:id="rId16"/>
    <p:sldId id="271" r:id="rId17"/>
    <p:sldId id="272" r:id="rId18"/>
    <p:sldId id="273" r:id="rId19"/>
    <p:sldId id="263" r:id="rId20"/>
    <p:sldId id="265"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E72"/>
    <a:srgbClr val="FF9900"/>
    <a:srgbClr val="00518E"/>
    <a:srgbClr val="008FFA"/>
    <a:srgbClr val="1D4971"/>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1328" autoAdjust="0"/>
  </p:normalViewPr>
  <p:slideViewPr>
    <p:cSldViewPr snapToGrid="0">
      <p:cViewPr varScale="1">
        <p:scale>
          <a:sx n="64" d="100"/>
          <a:sy n="64" d="100"/>
        </p:scale>
        <p:origin x="202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0F4226AE-0DA2-40E0-BAE2-7231B4436A8B}"/>
    <pc:docChg chg="custSel delSld modSld">
      <pc:chgData name="marcia scheideman" userId="6f481a02e59eaa42" providerId="LiveId" clId="{0F4226AE-0DA2-40E0-BAE2-7231B4436A8B}" dt="2021-01-27T20:37:43.937" v="231" actId="255"/>
      <pc:docMkLst>
        <pc:docMk/>
      </pc:docMkLst>
      <pc:sldChg chg="del">
        <pc:chgData name="marcia scheideman" userId="6f481a02e59eaa42" providerId="LiveId" clId="{0F4226AE-0DA2-40E0-BAE2-7231B4436A8B}" dt="2021-01-27T20:03:51.853" v="0" actId="47"/>
        <pc:sldMkLst>
          <pc:docMk/>
          <pc:sldMk cId="2949015547" sldId="256"/>
        </pc:sldMkLst>
      </pc:sldChg>
      <pc:sldChg chg="addSp delSp modSp mod">
        <pc:chgData name="marcia scheideman" userId="6f481a02e59eaa42" providerId="LiveId" clId="{0F4226AE-0DA2-40E0-BAE2-7231B4436A8B}" dt="2021-01-27T20:21:06.188" v="29" actId="14100"/>
        <pc:sldMkLst>
          <pc:docMk/>
          <pc:sldMk cId="4256705590" sldId="257"/>
        </pc:sldMkLst>
        <pc:spChg chg="mod">
          <ac:chgData name="marcia scheideman" userId="6f481a02e59eaa42" providerId="LiveId" clId="{0F4226AE-0DA2-40E0-BAE2-7231B4436A8B}" dt="2021-01-27T20:21:06.188" v="29" actId="14100"/>
          <ac:spMkLst>
            <pc:docMk/>
            <pc:sldMk cId="4256705590" sldId="257"/>
            <ac:spMk id="2" creationId="{1A916813-6FD1-4C51-8619-538F9FF71A1A}"/>
          </ac:spMkLst>
        </pc:spChg>
        <pc:spChg chg="mod">
          <ac:chgData name="marcia scheideman" userId="6f481a02e59eaa42" providerId="LiveId" clId="{0F4226AE-0DA2-40E0-BAE2-7231B4436A8B}" dt="2021-01-27T20:07:06.354" v="10" actId="165"/>
          <ac:spMkLst>
            <pc:docMk/>
            <pc:sldMk cId="4256705590" sldId="257"/>
            <ac:spMk id="15" creationId="{2A498386-59E6-4114-BF5A-7DF37DBFEC13}"/>
          </ac:spMkLst>
        </pc:spChg>
        <pc:spChg chg="mod">
          <ac:chgData name="marcia scheideman" userId="6f481a02e59eaa42" providerId="LiveId" clId="{0F4226AE-0DA2-40E0-BAE2-7231B4436A8B}" dt="2021-01-27T20:16:15.848" v="17" actId="255"/>
          <ac:spMkLst>
            <pc:docMk/>
            <pc:sldMk cId="4256705590" sldId="257"/>
            <ac:spMk id="16" creationId="{84DB7473-02E4-41EA-AE9A-5F4FB01C3EC8}"/>
          </ac:spMkLst>
        </pc:spChg>
        <pc:spChg chg="mod">
          <ac:chgData name="marcia scheideman" userId="6f481a02e59eaa42" providerId="LiveId" clId="{0F4226AE-0DA2-40E0-BAE2-7231B4436A8B}" dt="2021-01-27T20:07:06.354" v="10" actId="165"/>
          <ac:spMkLst>
            <pc:docMk/>
            <pc:sldMk cId="4256705590" sldId="257"/>
            <ac:spMk id="17" creationId="{93D65AD3-E22F-4F1A-A723-07B9572C32AB}"/>
          </ac:spMkLst>
        </pc:spChg>
        <pc:spChg chg="mod">
          <ac:chgData name="marcia scheideman" userId="6f481a02e59eaa42" providerId="LiveId" clId="{0F4226AE-0DA2-40E0-BAE2-7231B4436A8B}" dt="2021-01-27T20:20:27.824" v="24" actId="255"/>
          <ac:spMkLst>
            <pc:docMk/>
            <pc:sldMk cId="4256705590" sldId="257"/>
            <ac:spMk id="18" creationId="{E64FA085-3724-41C3-9084-8958E1FEB5BA}"/>
          </ac:spMkLst>
        </pc:spChg>
        <pc:spChg chg="mod">
          <ac:chgData name="marcia scheideman" userId="6f481a02e59eaa42" providerId="LiveId" clId="{0F4226AE-0DA2-40E0-BAE2-7231B4436A8B}" dt="2021-01-27T20:07:06.354" v="10" actId="165"/>
          <ac:spMkLst>
            <pc:docMk/>
            <pc:sldMk cId="4256705590" sldId="257"/>
            <ac:spMk id="19" creationId="{A50A5222-3672-4774-8E3F-5A2F06687EC5}"/>
          </ac:spMkLst>
        </pc:spChg>
        <pc:spChg chg="mod">
          <ac:chgData name="marcia scheideman" userId="6f481a02e59eaa42" providerId="LiveId" clId="{0F4226AE-0DA2-40E0-BAE2-7231B4436A8B}" dt="2021-01-27T20:16:08.800" v="16" actId="255"/>
          <ac:spMkLst>
            <pc:docMk/>
            <pc:sldMk cId="4256705590" sldId="257"/>
            <ac:spMk id="20" creationId="{34AF04E6-DC94-47E0-9CD0-C70597AD7CBB}"/>
          </ac:spMkLst>
        </pc:spChg>
        <pc:spChg chg="mod">
          <ac:chgData name="marcia scheideman" userId="6f481a02e59eaa42" providerId="LiveId" clId="{0F4226AE-0DA2-40E0-BAE2-7231B4436A8B}" dt="2021-01-27T20:07:06.354" v="10" actId="165"/>
          <ac:spMkLst>
            <pc:docMk/>
            <pc:sldMk cId="4256705590" sldId="257"/>
            <ac:spMk id="21" creationId="{FAA8D9AC-A004-458E-88F7-9CF381560C56}"/>
          </ac:spMkLst>
        </pc:spChg>
        <pc:spChg chg="mod">
          <ac:chgData name="marcia scheideman" userId="6f481a02e59eaa42" providerId="LiveId" clId="{0F4226AE-0DA2-40E0-BAE2-7231B4436A8B}" dt="2021-01-27T20:20:35.536" v="25" actId="255"/>
          <ac:spMkLst>
            <pc:docMk/>
            <pc:sldMk cId="4256705590" sldId="257"/>
            <ac:spMk id="22" creationId="{9C9B89B5-B13B-4230-A100-231BF31B1E88}"/>
          </ac:spMkLst>
        </pc:spChg>
        <pc:spChg chg="mod">
          <ac:chgData name="marcia scheideman" userId="6f481a02e59eaa42" providerId="LiveId" clId="{0F4226AE-0DA2-40E0-BAE2-7231B4436A8B}" dt="2021-01-27T20:07:06.354" v="10" actId="165"/>
          <ac:spMkLst>
            <pc:docMk/>
            <pc:sldMk cId="4256705590" sldId="257"/>
            <ac:spMk id="23" creationId="{7E0329ED-C8E3-4AA5-90AA-FCE40F626D9E}"/>
          </ac:spMkLst>
        </pc:spChg>
        <pc:spChg chg="mod">
          <ac:chgData name="marcia scheideman" userId="6f481a02e59eaa42" providerId="LiveId" clId="{0F4226AE-0DA2-40E0-BAE2-7231B4436A8B}" dt="2021-01-27T20:16:02.428" v="15" actId="255"/>
          <ac:spMkLst>
            <pc:docMk/>
            <pc:sldMk cId="4256705590" sldId="257"/>
            <ac:spMk id="24" creationId="{DAE6B6C5-9F2E-48EC-B8BB-28567EA9256A}"/>
          </ac:spMkLst>
        </pc:spChg>
        <pc:spChg chg="mod">
          <ac:chgData name="marcia scheideman" userId="6f481a02e59eaa42" providerId="LiveId" clId="{0F4226AE-0DA2-40E0-BAE2-7231B4436A8B}" dt="2021-01-27T20:07:06.354" v="10" actId="165"/>
          <ac:spMkLst>
            <pc:docMk/>
            <pc:sldMk cId="4256705590" sldId="257"/>
            <ac:spMk id="25" creationId="{B2516CD5-05EE-441E-94C8-12FC3D884773}"/>
          </ac:spMkLst>
        </pc:spChg>
        <pc:spChg chg="mod">
          <ac:chgData name="marcia scheideman" userId="6f481a02e59eaa42" providerId="LiveId" clId="{0F4226AE-0DA2-40E0-BAE2-7231B4436A8B}" dt="2021-01-27T20:20:42.281" v="26" actId="255"/>
          <ac:spMkLst>
            <pc:docMk/>
            <pc:sldMk cId="4256705590" sldId="257"/>
            <ac:spMk id="26" creationId="{77B1D4B8-B690-4A65-B72B-E325D54D3804}"/>
          </ac:spMkLst>
        </pc:spChg>
        <pc:spChg chg="mod">
          <ac:chgData name="marcia scheideman" userId="6f481a02e59eaa42" providerId="LiveId" clId="{0F4226AE-0DA2-40E0-BAE2-7231B4436A8B}" dt="2021-01-27T20:07:06.354" v="10" actId="165"/>
          <ac:spMkLst>
            <pc:docMk/>
            <pc:sldMk cId="4256705590" sldId="257"/>
            <ac:spMk id="27" creationId="{D180BA6A-14A3-47E9-ACD5-5686A86BC2EE}"/>
          </ac:spMkLst>
        </pc:spChg>
        <pc:spChg chg="mod">
          <ac:chgData name="marcia scheideman" userId="6f481a02e59eaa42" providerId="LiveId" clId="{0F4226AE-0DA2-40E0-BAE2-7231B4436A8B}" dt="2021-01-27T20:08:01.400" v="14" actId="255"/>
          <ac:spMkLst>
            <pc:docMk/>
            <pc:sldMk cId="4256705590" sldId="257"/>
            <ac:spMk id="28" creationId="{D817CE5E-02CF-49E8-94F6-AD59A2599875}"/>
          </ac:spMkLst>
        </pc:spChg>
        <pc:spChg chg="mod">
          <ac:chgData name="marcia scheideman" userId="6f481a02e59eaa42" providerId="LiveId" clId="{0F4226AE-0DA2-40E0-BAE2-7231B4436A8B}" dt="2021-01-27T20:07:06.354" v="10" actId="165"/>
          <ac:spMkLst>
            <pc:docMk/>
            <pc:sldMk cId="4256705590" sldId="257"/>
            <ac:spMk id="29" creationId="{7CB80E85-0070-4634-AB86-50E36268F944}"/>
          </ac:spMkLst>
        </pc:spChg>
        <pc:spChg chg="mod">
          <ac:chgData name="marcia scheideman" userId="6f481a02e59eaa42" providerId="LiveId" clId="{0F4226AE-0DA2-40E0-BAE2-7231B4436A8B}" dt="2021-01-27T20:19:36.133" v="18" actId="255"/>
          <ac:spMkLst>
            <pc:docMk/>
            <pc:sldMk cId="4256705590" sldId="257"/>
            <ac:spMk id="30" creationId="{D0DF8E0B-E784-4E19-9089-4D9B696240D7}"/>
          </ac:spMkLst>
        </pc:spChg>
        <pc:grpChg chg="add del mod">
          <ac:chgData name="marcia scheideman" userId="6f481a02e59eaa42" providerId="LiveId" clId="{0F4226AE-0DA2-40E0-BAE2-7231B4436A8B}" dt="2021-01-27T20:07:06.354" v="10" actId="165"/>
          <ac:grpSpMkLst>
            <pc:docMk/>
            <pc:sldMk cId="4256705590" sldId="257"/>
            <ac:grpSpMk id="4" creationId="{7C7557E2-B2ED-4D26-8095-97E6FACC689B}"/>
          </ac:grpSpMkLst>
        </pc:grpChg>
        <pc:grpChg chg="mod topLvl">
          <ac:chgData name="marcia scheideman" userId="6f481a02e59eaa42" providerId="LiveId" clId="{0F4226AE-0DA2-40E0-BAE2-7231B4436A8B}" dt="2021-01-27T20:07:06.354" v="10" actId="165"/>
          <ac:grpSpMkLst>
            <pc:docMk/>
            <pc:sldMk cId="4256705590" sldId="257"/>
            <ac:grpSpMk id="7" creationId="{727BE078-6884-4EA9-855B-2B17F3EC7469}"/>
          </ac:grpSpMkLst>
        </pc:grpChg>
        <pc:grpChg chg="mod topLvl">
          <ac:chgData name="marcia scheideman" userId="6f481a02e59eaa42" providerId="LiveId" clId="{0F4226AE-0DA2-40E0-BAE2-7231B4436A8B}" dt="2021-01-27T20:07:06.354" v="10" actId="165"/>
          <ac:grpSpMkLst>
            <pc:docMk/>
            <pc:sldMk cId="4256705590" sldId="257"/>
            <ac:grpSpMk id="8" creationId="{644269AD-DF1F-4BCC-B4BE-1387BF7EDF1B}"/>
          </ac:grpSpMkLst>
        </pc:grpChg>
        <pc:grpChg chg="mod topLvl">
          <ac:chgData name="marcia scheideman" userId="6f481a02e59eaa42" providerId="LiveId" clId="{0F4226AE-0DA2-40E0-BAE2-7231B4436A8B}" dt="2021-01-27T20:07:06.354" v="10" actId="165"/>
          <ac:grpSpMkLst>
            <pc:docMk/>
            <pc:sldMk cId="4256705590" sldId="257"/>
            <ac:grpSpMk id="9" creationId="{584450EE-7E9A-4F61-A5F0-D5BE44035583}"/>
          </ac:grpSpMkLst>
        </pc:grpChg>
        <pc:grpChg chg="mod topLvl">
          <ac:chgData name="marcia scheideman" userId="6f481a02e59eaa42" providerId="LiveId" clId="{0F4226AE-0DA2-40E0-BAE2-7231B4436A8B}" dt="2021-01-27T20:07:06.354" v="10" actId="165"/>
          <ac:grpSpMkLst>
            <pc:docMk/>
            <pc:sldMk cId="4256705590" sldId="257"/>
            <ac:grpSpMk id="10" creationId="{C0B4602F-A6BE-4723-8B42-6D0CBBB4651D}"/>
          </ac:grpSpMkLst>
        </pc:grpChg>
        <pc:grpChg chg="mod topLvl">
          <ac:chgData name="marcia scheideman" userId="6f481a02e59eaa42" providerId="LiveId" clId="{0F4226AE-0DA2-40E0-BAE2-7231B4436A8B}" dt="2021-01-27T20:07:34.229" v="12" actId="14100"/>
          <ac:grpSpMkLst>
            <pc:docMk/>
            <pc:sldMk cId="4256705590" sldId="257"/>
            <ac:grpSpMk id="11" creationId="{CD90F235-2E56-4EF8-9404-573E5A7E85F9}"/>
          </ac:grpSpMkLst>
        </pc:grpChg>
        <pc:grpChg chg="mod topLvl">
          <ac:chgData name="marcia scheideman" userId="6f481a02e59eaa42" providerId="LiveId" clId="{0F4226AE-0DA2-40E0-BAE2-7231B4436A8B}" dt="2021-01-27T20:07:06.354" v="10" actId="165"/>
          <ac:grpSpMkLst>
            <pc:docMk/>
            <pc:sldMk cId="4256705590" sldId="257"/>
            <ac:grpSpMk id="12" creationId="{BA503713-2910-4AAA-999A-2EFF8E0D8CC0}"/>
          </ac:grpSpMkLst>
        </pc:grpChg>
        <pc:grpChg chg="mod topLvl">
          <ac:chgData name="marcia scheideman" userId="6f481a02e59eaa42" providerId="LiveId" clId="{0F4226AE-0DA2-40E0-BAE2-7231B4436A8B}" dt="2021-01-27T20:07:06.354" v="10" actId="165"/>
          <ac:grpSpMkLst>
            <pc:docMk/>
            <pc:sldMk cId="4256705590" sldId="257"/>
            <ac:grpSpMk id="13" creationId="{5A73AEF2-9FFB-477B-B5EA-125222201C6E}"/>
          </ac:grpSpMkLst>
        </pc:grpChg>
        <pc:grpChg chg="mod topLvl">
          <ac:chgData name="marcia scheideman" userId="6f481a02e59eaa42" providerId="LiveId" clId="{0F4226AE-0DA2-40E0-BAE2-7231B4436A8B}" dt="2021-01-27T20:07:06.354" v="10" actId="165"/>
          <ac:grpSpMkLst>
            <pc:docMk/>
            <pc:sldMk cId="4256705590" sldId="257"/>
            <ac:grpSpMk id="14" creationId="{1576A714-53D9-4045-841C-0E74008D8D47}"/>
          </ac:grpSpMkLst>
        </pc:grpChg>
        <pc:picChg chg="del">
          <ac:chgData name="marcia scheideman" userId="6f481a02e59eaa42" providerId="LiveId" clId="{0F4226AE-0DA2-40E0-BAE2-7231B4436A8B}" dt="2021-01-27T20:04:31.739" v="1" actId="478"/>
          <ac:picMkLst>
            <pc:docMk/>
            <pc:sldMk cId="4256705590" sldId="257"/>
            <ac:picMk id="3" creationId="{5DE27790-9418-4A3D-A2F1-9B6BE78E0003}"/>
          </ac:picMkLst>
        </pc:picChg>
      </pc:sldChg>
      <pc:sldChg chg="modNotes">
        <pc:chgData name="marcia scheideman" userId="6f481a02e59eaa42" providerId="LiveId" clId="{0F4226AE-0DA2-40E0-BAE2-7231B4436A8B}" dt="2021-01-27T20:33:47.203" v="170" actId="20577"/>
        <pc:sldMkLst>
          <pc:docMk/>
          <pc:sldMk cId="1396760618" sldId="261"/>
        </pc:sldMkLst>
      </pc:sldChg>
      <pc:sldChg chg="modNotes">
        <pc:chgData name="marcia scheideman" userId="6f481a02e59eaa42" providerId="LiveId" clId="{0F4226AE-0DA2-40E0-BAE2-7231B4436A8B}" dt="2021-01-27T20:37:19.260" v="229" actId="20577"/>
        <pc:sldMkLst>
          <pc:docMk/>
          <pc:sldMk cId="3484761555" sldId="262"/>
        </pc:sldMkLst>
      </pc:sldChg>
      <pc:sldChg chg="modNotes">
        <pc:chgData name="marcia scheideman" userId="6f481a02e59eaa42" providerId="LiveId" clId="{0F4226AE-0DA2-40E0-BAE2-7231B4436A8B}" dt="2021-01-27T20:37:43.937" v="231" actId="255"/>
        <pc:sldMkLst>
          <pc:docMk/>
          <pc:sldMk cId="3860882493" sldId="263"/>
        </pc:sldMkLst>
      </pc:sldChg>
      <pc:sldChg chg="del">
        <pc:chgData name="marcia scheideman" userId="6f481a02e59eaa42" providerId="LiveId" clId="{0F4226AE-0DA2-40E0-BAE2-7231B4436A8B}" dt="2021-01-27T20:03:51.853" v="0" actId="47"/>
        <pc:sldMkLst>
          <pc:docMk/>
          <pc:sldMk cId="1119207470" sldId="268"/>
        </pc:sldMkLst>
      </pc:sldChg>
      <pc:sldChg chg="del">
        <pc:chgData name="marcia scheideman" userId="6f481a02e59eaa42" providerId="LiveId" clId="{0F4226AE-0DA2-40E0-BAE2-7231B4436A8B}" dt="2021-01-27T20:03:51.853" v="0" actId="47"/>
        <pc:sldMkLst>
          <pc:docMk/>
          <pc:sldMk cId="2194242752" sldId="269"/>
        </pc:sldMkLst>
      </pc:sldChg>
      <pc:sldChg chg="del">
        <pc:chgData name="marcia scheideman" userId="6f481a02e59eaa42" providerId="LiveId" clId="{0F4226AE-0DA2-40E0-BAE2-7231B4436A8B}" dt="2021-01-27T20:03:51.853" v="0" actId="47"/>
        <pc:sldMkLst>
          <pc:docMk/>
          <pc:sldMk cId="361222637" sldId="270"/>
        </pc:sldMkLst>
      </pc:sldChg>
      <pc:sldChg chg="del">
        <pc:chgData name="marcia scheideman" userId="6f481a02e59eaa42" providerId="LiveId" clId="{0F4226AE-0DA2-40E0-BAE2-7231B4436A8B}" dt="2021-01-27T20:03:51.853" v="0" actId="47"/>
        <pc:sldMkLst>
          <pc:docMk/>
          <pc:sldMk cId="3034156174" sldId="271"/>
        </pc:sldMkLst>
      </pc:sldChg>
      <pc:sldChg chg="del">
        <pc:chgData name="marcia scheideman" userId="6f481a02e59eaa42" providerId="LiveId" clId="{0F4226AE-0DA2-40E0-BAE2-7231B4436A8B}" dt="2021-01-27T20:03:51.853" v="0" actId="47"/>
        <pc:sldMkLst>
          <pc:docMk/>
          <pc:sldMk cId="2611956459" sldId="272"/>
        </pc:sldMkLst>
      </pc:sldChg>
      <pc:sldChg chg="del">
        <pc:chgData name="marcia scheideman" userId="6f481a02e59eaa42" providerId="LiveId" clId="{0F4226AE-0DA2-40E0-BAE2-7231B4436A8B}" dt="2021-01-27T20:03:51.853" v="0" actId="47"/>
        <pc:sldMkLst>
          <pc:docMk/>
          <pc:sldMk cId="2463763300" sldId="273"/>
        </pc:sldMkLst>
      </pc:sldChg>
      <pc:sldChg chg="del">
        <pc:chgData name="marcia scheideman" userId="6f481a02e59eaa42" providerId="LiveId" clId="{0F4226AE-0DA2-40E0-BAE2-7231B4436A8B}" dt="2021-01-27T20:03:51.853" v="0" actId="47"/>
        <pc:sldMkLst>
          <pc:docMk/>
          <pc:sldMk cId="475772338" sldId="274"/>
        </pc:sldMkLst>
      </pc:sldChg>
      <pc:sldChg chg="del">
        <pc:chgData name="marcia scheideman" userId="6f481a02e59eaa42" providerId="LiveId" clId="{0F4226AE-0DA2-40E0-BAE2-7231B4436A8B}" dt="2021-01-27T20:03:51.853" v="0" actId="47"/>
        <pc:sldMkLst>
          <pc:docMk/>
          <pc:sldMk cId="1777053894" sldId="275"/>
        </pc:sldMkLst>
      </pc:sldChg>
      <pc:sldChg chg="del">
        <pc:chgData name="marcia scheideman" userId="6f481a02e59eaa42" providerId="LiveId" clId="{0F4226AE-0DA2-40E0-BAE2-7231B4436A8B}" dt="2021-01-27T20:03:51.853" v="0" actId="47"/>
        <pc:sldMkLst>
          <pc:docMk/>
          <pc:sldMk cId="3713241563" sldId="276"/>
        </pc:sldMkLst>
      </pc:sldChg>
      <pc:sldChg chg="del">
        <pc:chgData name="marcia scheideman" userId="6f481a02e59eaa42" providerId="LiveId" clId="{0F4226AE-0DA2-40E0-BAE2-7231B4436A8B}" dt="2021-01-27T20:03:51.853" v="0" actId="47"/>
        <pc:sldMkLst>
          <pc:docMk/>
          <pc:sldMk cId="1956585722" sldId="277"/>
        </pc:sldMkLst>
      </pc:sldChg>
      <pc:sldChg chg="del">
        <pc:chgData name="marcia scheideman" userId="6f481a02e59eaa42" providerId="LiveId" clId="{0F4226AE-0DA2-40E0-BAE2-7231B4436A8B}" dt="2021-01-27T20:03:51.853" v="0" actId="47"/>
        <pc:sldMkLst>
          <pc:docMk/>
          <pc:sldMk cId="2967096988" sldId="278"/>
        </pc:sldMkLst>
      </pc:sldChg>
      <pc:sldChg chg="del">
        <pc:chgData name="marcia scheideman" userId="6f481a02e59eaa42" providerId="LiveId" clId="{0F4226AE-0DA2-40E0-BAE2-7231B4436A8B}" dt="2021-01-27T20:03:51.853" v="0" actId="47"/>
        <pc:sldMkLst>
          <pc:docMk/>
          <pc:sldMk cId="3895253087" sldId="279"/>
        </pc:sldMkLst>
      </pc:sldChg>
      <pc:sldChg chg="del">
        <pc:chgData name="marcia scheideman" userId="6f481a02e59eaa42" providerId="LiveId" clId="{0F4226AE-0DA2-40E0-BAE2-7231B4436A8B}" dt="2021-01-27T20:03:51.853" v="0" actId="47"/>
        <pc:sldMkLst>
          <pc:docMk/>
          <pc:sldMk cId="882249289" sldId="280"/>
        </pc:sldMkLst>
      </pc:sldChg>
      <pc:sldChg chg="del">
        <pc:chgData name="marcia scheideman" userId="6f481a02e59eaa42" providerId="LiveId" clId="{0F4226AE-0DA2-40E0-BAE2-7231B4436A8B}" dt="2021-01-27T20:03:51.853" v="0" actId="47"/>
        <pc:sldMkLst>
          <pc:docMk/>
          <pc:sldMk cId="1070848870" sldId="281"/>
        </pc:sldMkLst>
      </pc:sldChg>
      <pc:sldChg chg="del">
        <pc:chgData name="marcia scheideman" userId="6f481a02e59eaa42" providerId="LiveId" clId="{0F4226AE-0DA2-40E0-BAE2-7231B4436A8B}" dt="2021-01-27T20:03:51.853" v="0" actId="47"/>
        <pc:sldMkLst>
          <pc:docMk/>
          <pc:sldMk cId="735849464" sldId="289"/>
        </pc:sldMkLst>
      </pc:sldChg>
      <pc:sldChg chg="del">
        <pc:chgData name="marcia scheideman" userId="6f481a02e59eaa42" providerId="LiveId" clId="{0F4226AE-0DA2-40E0-BAE2-7231B4436A8B}" dt="2021-01-27T20:03:51.853" v="0" actId="47"/>
        <pc:sldMkLst>
          <pc:docMk/>
          <pc:sldMk cId="3289952762" sldId="290"/>
        </pc:sldMkLst>
      </pc:sldChg>
      <pc:sldChg chg="del">
        <pc:chgData name="marcia scheideman" userId="6f481a02e59eaa42" providerId="LiveId" clId="{0F4226AE-0DA2-40E0-BAE2-7231B4436A8B}" dt="2021-01-27T20:03:51.853" v="0" actId="47"/>
        <pc:sldMkLst>
          <pc:docMk/>
          <pc:sldMk cId="531782956" sldId="291"/>
        </pc:sldMkLst>
      </pc:sldChg>
      <pc:sldChg chg="del">
        <pc:chgData name="marcia scheideman" userId="6f481a02e59eaa42" providerId="LiveId" clId="{0F4226AE-0DA2-40E0-BAE2-7231B4436A8B}" dt="2021-01-27T20:03:51.853" v="0" actId="47"/>
        <pc:sldMkLst>
          <pc:docMk/>
          <pc:sldMk cId="587001254" sldId="292"/>
        </pc:sldMkLst>
      </pc:sldChg>
      <pc:sldChg chg="del">
        <pc:chgData name="marcia scheideman" userId="6f481a02e59eaa42" providerId="LiveId" clId="{0F4226AE-0DA2-40E0-BAE2-7231B4436A8B}" dt="2021-01-27T20:03:51.853" v="0" actId="47"/>
        <pc:sldMkLst>
          <pc:docMk/>
          <pc:sldMk cId="1986643240" sldId="293"/>
        </pc:sldMkLst>
      </pc:sldChg>
      <pc:sldChg chg="del">
        <pc:chgData name="marcia scheideman" userId="6f481a02e59eaa42" providerId="LiveId" clId="{0F4226AE-0DA2-40E0-BAE2-7231B4436A8B}" dt="2021-01-27T20:03:51.853" v="0" actId="47"/>
        <pc:sldMkLst>
          <pc:docMk/>
          <pc:sldMk cId="2663293723"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3B69E-37E0-4982-9F02-D0D5102B09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5A96C5-66B5-49CB-9437-559AE217882E}">
      <dgm:prSet/>
      <dgm:spPr/>
      <dgm:t>
        <a:bodyPr/>
        <a:lstStyle/>
        <a:p>
          <a:r>
            <a:rPr lang="en-US" dirty="0">
              <a:solidFill>
                <a:schemeClr val="accent1">
                  <a:lumMod val="20000"/>
                  <a:lumOff val="80000"/>
                </a:schemeClr>
              </a:solidFill>
            </a:rPr>
            <a:t>Object of Rotary</a:t>
          </a:r>
        </a:p>
      </dgm:t>
    </dgm:pt>
    <dgm:pt modelId="{5304A12F-1096-45AB-A599-A5C7CBDCFB6B}" type="parTrans" cxnId="{0EA1A3EF-3823-4ED4-BFAF-1C5EA46DB42A}">
      <dgm:prSet/>
      <dgm:spPr/>
      <dgm:t>
        <a:bodyPr/>
        <a:lstStyle/>
        <a:p>
          <a:endParaRPr lang="en-US"/>
        </a:p>
      </dgm:t>
    </dgm:pt>
    <dgm:pt modelId="{CA488FDF-E7FE-4508-BECD-706D208BB9CD}" type="sibTrans" cxnId="{0EA1A3EF-3823-4ED4-BFAF-1C5EA46DB42A}">
      <dgm:prSet/>
      <dgm:spPr/>
      <dgm:t>
        <a:bodyPr/>
        <a:lstStyle/>
        <a:p>
          <a:endParaRPr lang="en-US"/>
        </a:p>
      </dgm:t>
    </dgm:pt>
    <dgm:pt modelId="{36B5E7EB-A0EB-4499-957B-5AF3A8154A83}">
      <dgm:prSet/>
      <dgm:spPr/>
      <dgm:t>
        <a:bodyPr/>
        <a:lstStyle/>
        <a:p>
          <a:r>
            <a:rPr lang="en-US" dirty="0">
              <a:solidFill>
                <a:schemeClr val="accent1">
                  <a:lumMod val="20000"/>
                  <a:lumOff val="80000"/>
                </a:schemeClr>
              </a:solidFill>
            </a:rPr>
            <a:t>Avenues of Service</a:t>
          </a:r>
        </a:p>
      </dgm:t>
    </dgm:pt>
    <dgm:pt modelId="{17E6B8CA-87F1-419F-9D5D-F7CEAA17918E}" type="parTrans" cxnId="{83DA177E-5F57-4EC1-9E4C-B5F13DFC8F69}">
      <dgm:prSet/>
      <dgm:spPr/>
      <dgm:t>
        <a:bodyPr/>
        <a:lstStyle/>
        <a:p>
          <a:endParaRPr lang="en-US"/>
        </a:p>
      </dgm:t>
    </dgm:pt>
    <dgm:pt modelId="{C82F52FF-A5F7-4294-8DA5-21A1E5A74344}" type="sibTrans" cxnId="{83DA177E-5F57-4EC1-9E4C-B5F13DFC8F69}">
      <dgm:prSet/>
      <dgm:spPr/>
      <dgm:t>
        <a:bodyPr/>
        <a:lstStyle/>
        <a:p>
          <a:endParaRPr lang="en-US"/>
        </a:p>
      </dgm:t>
    </dgm:pt>
    <dgm:pt modelId="{C22E35A7-C8DE-425B-A55B-D201BB7A2E82}">
      <dgm:prSet/>
      <dgm:spPr/>
      <dgm:t>
        <a:bodyPr/>
        <a:lstStyle/>
        <a:p>
          <a:r>
            <a:rPr lang="en-US" dirty="0">
              <a:solidFill>
                <a:schemeClr val="accent1">
                  <a:lumMod val="20000"/>
                  <a:lumOff val="80000"/>
                </a:schemeClr>
              </a:solidFill>
            </a:rPr>
            <a:t>Code of Conduct</a:t>
          </a:r>
        </a:p>
      </dgm:t>
    </dgm:pt>
    <dgm:pt modelId="{7DFD5CB1-D192-4541-9628-078CD5A4900A}" type="parTrans" cxnId="{40D8DC2E-8773-4403-9C15-E3F149051222}">
      <dgm:prSet/>
      <dgm:spPr/>
      <dgm:t>
        <a:bodyPr/>
        <a:lstStyle/>
        <a:p>
          <a:endParaRPr lang="en-US"/>
        </a:p>
      </dgm:t>
    </dgm:pt>
    <dgm:pt modelId="{C4469EA7-7888-4388-A9C7-DBEE4B41141B}" type="sibTrans" cxnId="{40D8DC2E-8773-4403-9C15-E3F149051222}">
      <dgm:prSet/>
      <dgm:spPr/>
      <dgm:t>
        <a:bodyPr/>
        <a:lstStyle/>
        <a:p>
          <a:endParaRPr lang="en-US"/>
        </a:p>
      </dgm:t>
    </dgm:pt>
    <dgm:pt modelId="{F414BA1D-2A04-4D34-A4F7-6534550CC6CD}">
      <dgm:prSet/>
      <dgm:spPr/>
      <dgm:t>
        <a:bodyPr/>
        <a:lstStyle/>
        <a:p>
          <a:r>
            <a:rPr lang="en-US" dirty="0">
              <a:solidFill>
                <a:schemeClr val="accent1">
                  <a:lumMod val="20000"/>
                  <a:lumOff val="80000"/>
                </a:schemeClr>
              </a:solidFill>
            </a:rPr>
            <a:t>Four Way Test</a:t>
          </a:r>
        </a:p>
      </dgm:t>
    </dgm:pt>
    <dgm:pt modelId="{87F244B3-2747-4CA5-B046-5A14774C939D}" type="parTrans" cxnId="{42BB2151-1899-481E-9DA6-23CFA6406057}">
      <dgm:prSet/>
      <dgm:spPr/>
      <dgm:t>
        <a:bodyPr/>
        <a:lstStyle/>
        <a:p>
          <a:endParaRPr lang="en-US"/>
        </a:p>
      </dgm:t>
    </dgm:pt>
    <dgm:pt modelId="{98855D8A-A2A3-4460-9384-420889F45D17}" type="sibTrans" cxnId="{42BB2151-1899-481E-9DA6-23CFA6406057}">
      <dgm:prSet/>
      <dgm:spPr/>
      <dgm:t>
        <a:bodyPr/>
        <a:lstStyle/>
        <a:p>
          <a:endParaRPr lang="en-US"/>
        </a:p>
      </dgm:t>
    </dgm:pt>
    <dgm:pt modelId="{B985E4A1-6498-45ED-B5F6-0D22D350C1FB}" type="pres">
      <dgm:prSet presAssocID="{B3C3B69E-37E0-4982-9F02-D0D5102B0995}" presName="vert0" presStyleCnt="0">
        <dgm:presLayoutVars>
          <dgm:dir/>
          <dgm:animOne val="branch"/>
          <dgm:animLvl val="lvl"/>
        </dgm:presLayoutVars>
      </dgm:prSet>
      <dgm:spPr/>
    </dgm:pt>
    <dgm:pt modelId="{0DF350EC-101C-45CC-BF7C-AF3F7614778F}" type="pres">
      <dgm:prSet presAssocID="{795A96C5-66B5-49CB-9437-559AE217882E}" presName="thickLine" presStyleLbl="alignNode1" presStyleIdx="0" presStyleCnt="4"/>
      <dgm:spPr/>
    </dgm:pt>
    <dgm:pt modelId="{33BE9681-2C73-4740-BE40-9DD701ACC05C}" type="pres">
      <dgm:prSet presAssocID="{795A96C5-66B5-49CB-9437-559AE217882E}" presName="horz1" presStyleCnt="0"/>
      <dgm:spPr/>
    </dgm:pt>
    <dgm:pt modelId="{CA242914-4058-4410-8083-516A921A82E5}" type="pres">
      <dgm:prSet presAssocID="{795A96C5-66B5-49CB-9437-559AE217882E}" presName="tx1" presStyleLbl="revTx" presStyleIdx="0" presStyleCnt="4"/>
      <dgm:spPr/>
    </dgm:pt>
    <dgm:pt modelId="{E2824C51-69F5-4EA1-81E2-D367F62C5344}" type="pres">
      <dgm:prSet presAssocID="{795A96C5-66B5-49CB-9437-559AE217882E}" presName="vert1" presStyleCnt="0"/>
      <dgm:spPr/>
    </dgm:pt>
    <dgm:pt modelId="{5FC45B3D-479B-4123-966D-3EF0A0B42B5F}" type="pres">
      <dgm:prSet presAssocID="{36B5E7EB-A0EB-4499-957B-5AF3A8154A83}" presName="thickLine" presStyleLbl="alignNode1" presStyleIdx="1" presStyleCnt="4"/>
      <dgm:spPr/>
    </dgm:pt>
    <dgm:pt modelId="{1A89BD15-AF31-41C9-B394-B2D221635EF9}" type="pres">
      <dgm:prSet presAssocID="{36B5E7EB-A0EB-4499-957B-5AF3A8154A83}" presName="horz1" presStyleCnt="0"/>
      <dgm:spPr/>
    </dgm:pt>
    <dgm:pt modelId="{3D6DE90F-04E8-474F-8167-60E43BCC79B2}" type="pres">
      <dgm:prSet presAssocID="{36B5E7EB-A0EB-4499-957B-5AF3A8154A83}" presName="tx1" presStyleLbl="revTx" presStyleIdx="1" presStyleCnt="4"/>
      <dgm:spPr/>
    </dgm:pt>
    <dgm:pt modelId="{2C2DADBC-4E65-4606-811A-EC51C7B95462}" type="pres">
      <dgm:prSet presAssocID="{36B5E7EB-A0EB-4499-957B-5AF3A8154A83}" presName="vert1" presStyleCnt="0"/>
      <dgm:spPr/>
    </dgm:pt>
    <dgm:pt modelId="{3302B534-50F9-40C4-B470-ABD3A45CFD79}" type="pres">
      <dgm:prSet presAssocID="{C22E35A7-C8DE-425B-A55B-D201BB7A2E82}" presName="thickLine" presStyleLbl="alignNode1" presStyleIdx="2" presStyleCnt="4"/>
      <dgm:spPr/>
    </dgm:pt>
    <dgm:pt modelId="{A31BE92D-F573-425F-AAB0-5FE38C8FA859}" type="pres">
      <dgm:prSet presAssocID="{C22E35A7-C8DE-425B-A55B-D201BB7A2E82}" presName="horz1" presStyleCnt="0"/>
      <dgm:spPr/>
    </dgm:pt>
    <dgm:pt modelId="{EA1648B0-40C3-451F-9522-28496874889F}" type="pres">
      <dgm:prSet presAssocID="{C22E35A7-C8DE-425B-A55B-D201BB7A2E82}" presName="tx1" presStyleLbl="revTx" presStyleIdx="2" presStyleCnt="4"/>
      <dgm:spPr/>
    </dgm:pt>
    <dgm:pt modelId="{641C1961-D656-41F1-AA8F-DD449CF45535}" type="pres">
      <dgm:prSet presAssocID="{C22E35A7-C8DE-425B-A55B-D201BB7A2E82}" presName="vert1" presStyleCnt="0"/>
      <dgm:spPr/>
    </dgm:pt>
    <dgm:pt modelId="{F9FF7A2F-6DC2-4CAC-A0A8-BA36E249269D}" type="pres">
      <dgm:prSet presAssocID="{F414BA1D-2A04-4D34-A4F7-6534550CC6CD}" presName="thickLine" presStyleLbl="alignNode1" presStyleIdx="3" presStyleCnt="4"/>
      <dgm:spPr/>
    </dgm:pt>
    <dgm:pt modelId="{8416CCCD-20F6-4703-AED9-ACE0DDA003DD}" type="pres">
      <dgm:prSet presAssocID="{F414BA1D-2A04-4D34-A4F7-6534550CC6CD}" presName="horz1" presStyleCnt="0"/>
      <dgm:spPr/>
    </dgm:pt>
    <dgm:pt modelId="{19DE2D43-D11B-408D-8F62-0170615F1789}" type="pres">
      <dgm:prSet presAssocID="{F414BA1D-2A04-4D34-A4F7-6534550CC6CD}" presName="tx1" presStyleLbl="revTx" presStyleIdx="3" presStyleCnt="4"/>
      <dgm:spPr/>
    </dgm:pt>
    <dgm:pt modelId="{4A68DE3F-F8C8-4AC8-8B66-570BFD94A7F7}" type="pres">
      <dgm:prSet presAssocID="{F414BA1D-2A04-4D34-A4F7-6534550CC6CD}" presName="vert1" presStyleCnt="0"/>
      <dgm:spPr/>
    </dgm:pt>
  </dgm:ptLst>
  <dgm:cxnLst>
    <dgm:cxn modelId="{D954DA21-B0E9-4BF1-843A-CDE8D3E2718D}" type="presOf" srcId="{C22E35A7-C8DE-425B-A55B-D201BB7A2E82}" destId="{EA1648B0-40C3-451F-9522-28496874889F}" srcOrd="0" destOrd="0" presId="urn:microsoft.com/office/officeart/2008/layout/LinedList"/>
    <dgm:cxn modelId="{40D8DC2E-8773-4403-9C15-E3F149051222}" srcId="{B3C3B69E-37E0-4982-9F02-D0D5102B0995}" destId="{C22E35A7-C8DE-425B-A55B-D201BB7A2E82}" srcOrd="2" destOrd="0" parTransId="{7DFD5CB1-D192-4541-9628-078CD5A4900A}" sibTransId="{C4469EA7-7888-4388-A9C7-DBEE4B41141B}"/>
    <dgm:cxn modelId="{42BB2151-1899-481E-9DA6-23CFA6406057}" srcId="{B3C3B69E-37E0-4982-9F02-D0D5102B0995}" destId="{F414BA1D-2A04-4D34-A4F7-6534550CC6CD}" srcOrd="3" destOrd="0" parTransId="{87F244B3-2747-4CA5-B046-5A14774C939D}" sibTransId="{98855D8A-A2A3-4460-9384-420889F45D17}"/>
    <dgm:cxn modelId="{83DA177E-5F57-4EC1-9E4C-B5F13DFC8F69}" srcId="{B3C3B69E-37E0-4982-9F02-D0D5102B0995}" destId="{36B5E7EB-A0EB-4499-957B-5AF3A8154A83}" srcOrd="1" destOrd="0" parTransId="{17E6B8CA-87F1-419F-9D5D-F7CEAA17918E}" sibTransId="{C82F52FF-A5F7-4294-8DA5-21A1E5A74344}"/>
    <dgm:cxn modelId="{56061397-12E0-46CB-89C7-DB45A37AE88A}" type="presOf" srcId="{36B5E7EB-A0EB-4499-957B-5AF3A8154A83}" destId="{3D6DE90F-04E8-474F-8167-60E43BCC79B2}" srcOrd="0" destOrd="0" presId="urn:microsoft.com/office/officeart/2008/layout/LinedList"/>
    <dgm:cxn modelId="{FBA1129E-1B6B-4AF0-85CE-FFF7E7184235}" type="presOf" srcId="{795A96C5-66B5-49CB-9437-559AE217882E}" destId="{CA242914-4058-4410-8083-516A921A82E5}" srcOrd="0" destOrd="0" presId="urn:microsoft.com/office/officeart/2008/layout/LinedList"/>
    <dgm:cxn modelId="{DAE77BE2-651D-4E61-A369-83B8E96D6D3B}" type="presOf" srcId="{B3C3B69E-37E0-4982-9F02-D0D5102B0995}" destId="{B985E4A1-6498-45ED-B5F6-0D22D350C1FB}" srcOrd="0" destOrd="0" presId="urn:microsoft.com/office/officeart/2008/layout/LinedList"/>
    <dgm:cxn modelId="{6420F2E4-136B-4767-AC3F-B48201D9BB07}" type="presOf" srcId="{F414BA1D-2A04-4D34-A4F7-6534550CC6CD}" destId="{19DE2D43-D11B-408D-8F62-0170615F1789}" srcOrd="0" destOrd="0" presId="urn:microsoft.com/office/officeart/2008/layout/LinedList"/>
    <dgm:cxn modelId="{0EA1A3EF-3823-4ED4-BFAF-1C5EA46DB42A}" srcId="{B3C3B69E-37E0-4982-9F02-D0D5102B0995}" destId="{795A96C5-66B5-49CB-9437-559AE217882E}" srcOrd="0" destOrd="0" parTransId="{5304A12F-1096-45AB-A599-A5C7CBDCFB6B}" sibTransId="{CA488FDF-E7FE-4508-BECD-706D208BB9CD}"/>
    <dgm:cxn modelId="{81010884-31AF-4672-9D8E-DCDFC9B2E28A}" type="presParOf" srcId="{B985E4A1-6498-45ED-B5F6-0D22D350C1FB}" destId="{0DF350EC-101C-45CC-BF7C-AF3F7614778F}" srcOrd="0" destOrd="0" presId="urn:microsoft.com/office/officeart/2008/layout/LinedList"/>
    <dgm:cxn modelId="{5C3A4512-13CE-4170-A0B3-D0DFACDCFD01}" type="presParOf" srcId="{B985E4A1-6498-45ED-B5F6-0D22D350C1FB}" destId="{33BE9681-2C73-4740-BE40-9DD701ACC05C}" srcOrd="1" destOrd="0" presId="urn:microsoft.com/office/officeart/2008/layout/LinedList"/>
    <dgm:cxn modelId="{A5A45722-1DD2-482D-988A-8FB6A1EEA57F}" type="presParOf" srcId="{33BE9681-2C73-4740-BE40-9DD701ACC05C}" destId="{CA242914-4058-4410-8083-516A921A82E5}" srcOrd="0" destOrd="0" presId="urn:microsoft.com/office/officeart/2008/layout/LinedList"/>
    <dgm:cxn modelId="{B272160B-C8A2-4730-B8A3-9C852DE244D7}" type="presParOf" srcId="{33BE9681-2C73-4740-BE40-9DD701ACC05C}" destId="{E2824C51-69F5-4EA1-81E2-D367F62C5344}" srcOrd="1" destOrd="0" presId="urn:microsoft.com/office/officeart/2008/layout/LinedList"/>
    <dgm:cxn modelId="{A306EAD6-61A4-404E-824C-E668359371AF}" type="presParOf" srcId="{B985E4A1-6498-45ED-B5F6-0D22D350C1FB}" destId="{5FC45B3D-479B-4123-966D-3EF0A0B42B5F}" srcOrd="2" destOrd="0" presId="urn:microsoft.com/office/officeart/2008/layout/LinedList"/>
    <dgm:cxn modelId="{8CBFD25D-ACA4-4588-B252-ABDADC5445C3}" type="presParOf" srcId="{B985E4A1-6498-45ED-B5F6-0D22D350C1FB}" destId="{1A89BD15-AF31-41C9-B394-B2D221635EF9}" srcOrd="3" destOrd="0" presId="urn:microsoft.com/office/officeart/2008/layout/LinedList"/>
    <dgm:cxn modelId="{C0790707-AB37-488B-B31F-3113EFA19A05}" type="presParOf" srcId="{1A89BD15-AF31-41C9-B394-B2D221635EF9}" destId="{3D6DE90F-04E8-474F-8167-60E43BCC79B2}" srcOrd="0" destOrd="0" presId="urn:microsoft.com/office/officeart/2008/layout/LinedList"/>
    <dgm:cxn modelId="{124BCBF0-3E41-4018-BD9D-16F1661F7863}" type="presParOf" srcId="{1A89BD15-AF31-41C9-B394-B2D221635EF9}" destId="{2C2DADBC-4E65-4606-811A-EC51C7B95462}" srcOrd="1" destOrd="0" presId="urn:microsoft.com/office/officeart/2008/layout/LinedList"/>
    <dgm:cxn modelId="{D8E84F52-A6FA-4644-8D44-F37831AF6674}" type="presParOf" srcId="{B985E4A1-6498-45ED-B5F6-0D22D350C1FB}" destId="{3302B534-50F9-40C4-B470-ABD3A45CFD79}" srcOrd="4" destOrd="0" presId="urn:microsoft.com/office/officeart/2008/layout/LinedList"/>
    <dgm:cxn modelId="{C635A0F4-7A52-4EDB-A203-E787EC32CE9D}" type="presParOf" srcId="{B985E4A1-6498-45ED-B5F6-0D22D350C1FB}" destId="{A31BE92D-F573-425F-AAB0-5FE38C8FA859}" srcOrd="5" destOrd="0" presId="urn:microsoft.com/office/officeart/2008/layout/LinedList"/>
    <dgm:cxn modelId="{2BA58B60-9D77-4D57-BB4C-48A90D2EB820}" type="presParOf" srcId="{A31BE92D-F573-425F-AAB0-5FE38C8FA859}" destId="{EA1648B0-40C3-451F-9522-28496874889F}" srcOrd="0" destOrd="0" presId="urn:microsoft.com/office/officeart/2008/layout/LinedList"/>
    <dgm:cxn modelId="{B441867B-FC09-46B0-AA50-98F98C547BDD}" type="presParOf" srcId="{A31BE92D-F573-425F-AAB0-5FE38C8FA859}" destId="{641C1961-D656-41F1-AA8F-DD449CF45535}" srcOrd="1" destOrd="0" presId="urn:microsoft.com/office/officeart/2008/layout/LinedList"/>
    <dgm:cxn modelId="{B10EF495-DC75-4CA6-AC5A-86CC40C84A28}" type="presParOf" srcId="{B985E4A1-6498-45ED-B5F6-0D22D350C1FB}" destId="{F9FF7A2F-6DC2-4CAC-A0A8-BA36E249269D}" srcOrd="6" destOrd="0" presId="urn:microsoft.com/office/officeart/2008/layout/LinedList"/>
    <dgm:cxn modelId="{41445A2A-7C73-4A25-955A-AF89BCBFEBCB}" type="presParOf" srcId="{B985E4A1-6498-45ED-B5F6-0D22D350C1FB}" destId="{8416CCCD-20F6-4703-AED9-ACE0DDA003DD}" srcOrd="7" destOrd="0" presId="urn:microsoft.com/office/officeart/2008/layout/LinedList"/>
    <dgm:cxn modelId="{EC071739-53F8-4431-BEED-D37D60A39E7D}" type="presParOf" srcId="{8416CCCD-20F6-4703-AED9-ACE0DDA003DD}" destId="{19DE2D43-D11B-408D-8F62-0170615F1789}" srcOrd="0" destOrd="0" presId="urn:microsoft.com/office/officeart/2008/layout/LinedList"/>
    <dgm:cxn modelId="{45C8D517-7007-4523-AC78-571C3490F2AB}" type="presParOf" srcId="{8416CCCD-20F6-4703-AED9-ACE0DDA003DD}" destId="{4A68DE3F-F8C8-4AC8-8B66-570BFD94A7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E6EDA-ED7E-468F-B1A1-2A1D496F5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0448C-8331-48E9-9651-F4627595BE04}">
      <dgm:prSet/>
      <dgm:spPr/>
      <dgm:t>
        <a:bodyPr/>
        <a:lstStyle/>
        <a:p>
          <a:r>
            <a:rPr lang="en-US" dirty="0"/>
            <a:t>The development of </a:t>
          </a:r>
          <a:r>
            <a:rPr lang="en-US" b="1" dirty="0"/>
            <a:t>acquaintance</a:t>
          </a:r>
          <a:r>
            <a:rPr lang="en-US" dirty="0"/>
            <a:t> as an opportunity for service;</a:t>
          </a:r>
        </a:p>
      </dgm:t>
    </dgm:pt>
    <dgm:pt modelId="{6C7D29CE-9A3D-453A-A938-00B7B61BDCCF}" type="parTrans" cxnId="{1C9DD9CB-AA58-42F9-A870-CEC04341F9E0}">
      <dgm:prSet/>
      <dgm:spPr/>
      <dgm:t>
        <a:bodyPr/>
        <a:lstStyle/>
        <a:p>
          <a:endParaRPr lang="en-US"/>
        </a:p>
      </dgm:t>
    </dgm:pt>
    <dgm:pt modelId="{F1595A92-CC9B-4628-A9F6-AA33A3452BF8}" type="sibTrans" cxnId="{1C9DD9CB-AA58-42F9-A870-CEC04341F9E0}">
      <dgm:prSet/>
      <dgm:spPr/>
      <dgm:t>
        <a:bodyPr/>
        <a:lstStyle/>
        <a:p>
          <a:endParaRPr lang="en-US"/>
        </a:p>
      </dgm:t>
    </dgm:pt>
    <dgm:pt modelId="{B42555CC-41EE-4B6E-BF7F-EB43352B07C2}">
      <dgm:prSet/>
      <dgm:spPr/>
      <dgm:t>
        <a:bodyPr/>
        <a:lstStyle/>
        <a:p>
          <a:r>
            <a:rPr lang="en-US" b="1" dirty="0"/>
            <a:t>High ethical standards </a:t>
          </a:r>
          <a:r>
            <a:rPr lang="en-US" dirty="0"/>
            <a:t>in business and professions, the recognition of the worthiness of all useful occupations, and the dignifying of each Rotarian’s </a:t>
          </a:r>
          <a:r>
            <a:rPr lang="en-US" b="0" dirty="0"/>
            <a:t>occupation as an opportunity to serve </a:t>
          </a:r>
          <a:r>
            <a:rPr lang="en-US" dirty="0"/>
            <a:t>society;</a:t>
          </a:r>
        </a:p>
      </dgm:t>
    </dgm:pt>
    <dgm:pt modelId="{80C7E489-1873-405A-8746-F392C13EDE90}" type="parTrans" cxnId="{EDC34D3A-684E-4081-BABB-88412DF63ACA}">
      <dgm:prSet/>
      <dgm:spPr/>
      <dgm:t>
        <a:bodyPr/>
        <a:lstStyle/>
        <a:p>
          <a:endParaRPr lang="en-US"/>
        </a:p>
      </dgm:t>
    </dgm:pt>
    <dgm:pt modelId="{A830B202-D0D5-4220-80D4-4DB235270BB0}" type="sibTrans" cxnId="{EDC34D3A-684E-4081-BABB-88412DF63ACA}">
      <dgm:prSet/>
      <dgm:spPr/>
      <dgm:t>
        <a:bodyPr/>
        <a:lstStyle/>
        <a:p>
          <a:endParaRPr lang="en-US"/>
        </a:p>
      </dgm:t>
    </dgm:pt>
    <dgm:pt modelId="{57285473-422B-40DC-B5F2-A306D304884E}">
      <dgm:prSet/>
      <dgm:spPr/>
      <dgm:t>
        <a:bodyPr/>
        <a:lstStyle/>
        <a:p>
          <a:r>
            <a:rPr lang="en-US" b="0" dirty="0"/>
            <a:t>The </a:t>
          </a:r>
          <a:r>
            <a:rPr lang="en-US" b="1" dirty="0"/>
            <a:t>application of the ideal of service </a:t>
          </a:r>
          <a:r>
            <a:rPr lang="en-US" b="0" dirty="0"/>
            <a:t>in each Rotarian’s personal, business and community life;</a:t>
          </a:r>
        </a:p>
      </dgm:t>
    </dgm:pt>
    <dgm:pt modelId="{E8463C67-5425-479F-8F1D-F15E572A3C41}" type="parTrans" cxnId="{D2A87F31-2042-4C6C-9288-BB29C1F1D6F0}">
      <dgm:prSet/>
      <dgm:spPr/>
      <dgm:t>
        <a:bodyPr/>
        <a:lstStyle/>
        <a:p>
          <a:endParaRPr lang="en-US"/>
        </a:p>
      </dgm:t>
    </dgm:pt>
    <dgm:pt modelId="{A97F351C-A023-4CF8-945E-07C4866075AF}" type="sibTrans" cxnId="{D2A87F31-2042-4C6C-9288-BB29C1F1D6F0}">
      <dgm:prSet/>
      <dgm:spPr/>
      <dgm:t>
        <a:bodyPr/>
        <a:lstStyle/>
        <a:p>
          <a:endParaRPr lang="en-US"/>
        </a:p>
      </dgm:t>
    </dgm:pt>
    <dgm:pt modelId="{614362EA-1F17-43A7-978A-DEC655A84C0A}">
      <dgm:prSet/>
      <dgm:spPr/>
      <dgm:t>
        <a:bodyPr/>
        <a:lstStyle/>
        <a:p>
          <a:r>
            <a:rPr lang="en-US" dirty="0"/>
            <a:t>The advancement of </a:t>
          </a:r>
          <a:r>
            <a:rPr lang="en-US" b="1" dirty="0"/>
            <a:t>international understanding</a:t>
          </a:r>
          <a:r>
            <a:rPr lang="en-US" dirty="0"/>
            <a:t>, goodwill and peace through a world fellowship of business and professional persons united in the ideal of service.</a:t>
          </a:r>
        </a:p>
      </dgm:t>
    </dgm:pt>
    <dgm:pt modelId="{AD5210B0-0432-4A08-8D5A-664BD82BFFFD}" type="parTrans" cxnId="{EBE2A075-5383-4C41-83FF-EEFEBCAB7CC5}">
      <dgm:prSet/>
      <dgm:spPr/>
      <dgm:t>
        <a:bodyPr/>
        <a:lstStyle/>
        <a:p>
          <a:endParaRPr lang="en-US"/>
        </a:p>
      </dgm:t>
    </dgm:pt>
    <dgm:pt modelId="{4182879B-5A83-44F3-94B3-3DAE5ADB2C70}" type="sibTrans" cxnId="{EBE2A075-5383-4C41-83FF-EEFEBCAB7CC5}">
      <dgm:prSet/>
      <dgm:spPr/>
      <dgm:t>
        <a:bodyPr/>
        <a:lstStyle/>
        <a:p>
          <a:endParaRPr lang="en-US"/>
        </a:p>
      </dgm:t>
    </dgm:pt>
    <dgm:pt modelId="{A42BF6A7-6ADD-4633-A0A1-EF0AEE32FB9E}" type="pres">
      <dgm:prSet presAssocID="{06DE6EDA-ED7E-468F-B1A1-2A1D496F584D}" presName="linear" presStyleCnt="0">
        <dgm:presLayoutVars>
          <dgm:animLvl val="lvl"/>
          <dgm:resizeHandles val="exact"/>
        </dgm:presLayoutVars>
      </dgm:prSet>
      <dgm:spPr/>
    </dgm:pt>
    <dgm:pt modelId="{A00AA90F-2337-4CD0-833B-6535E0915ADF}" type="pres">
      <dgm:prSet presAssocID="{07F0448C-8331-48E9-9651-F4627595BE04}" presName="parentText" presStyleLbl="node1" presStyleIdx="0" presStyleCnt="4">
        <dgm:presLayoutVars>
          <dgm:chMax val="0"/>
          <dgm:bulletEnabled val="1"/>
        </dgm:presLayoutVars>
      </dgm:prSet>
      <dgm:spPr/>
    </dgm:pt>
    <dgm:pt modelId="{9AE79086-1076-445C-86C4-77EAD766E5A4}" type="pres">
      <dgm:prSet presAssocID="{F1595A92-CC9B-4628-A9F6-AA33A3452BF8}" presName="spacer" presStyleCnt="0"/>
      <dgm:spPr/>
    </dgm:pt>
    <dgm:pt modelId="{8BFD14A4-0609-4012-94E5-7CBAF1E2B300}" type="pres">
      <dgm:prSet presAssocID="{B42555CC-41EE-4B6E-BF7F-EB43352B07C2}" presName="parentText" presStyleLbl="node1" presStyleIdx="1" presStyleCnt="4">
        <dgm:presLayoutVars>
          <dgm:chMax val="0"/>
          <dgm:bulletEnabled val="1"/>
        </dgm:presLayoutVars>
      </dgm:prSet>
      <dgm:spPr/>
    </dgm:pt>
    <dgm:pt modelId="{01ED98B9-9BA0-481A-922F-6A4792786CFD}" type="pres">
      <dgm:prSet presAssocID="{A830B202-D0D5-4220-80D4-4DB235270BB0}" presName="spacer" presStyleCnt="0"/>
      <dgm:spPr/>
    </dgm:pt>
    <dgm:pt modelId="{B6580606-CC87-4896-A8FE-1D590D89C925}" type="pres">
      <dgm:prSet presAssocID="{57285473-422B-40DC-B5F2-A306D304884E}" presName="parentText" presStyleLbl="node1" presStyleIdx="2" presStyleCnt="4">
        <dgm:presLayoutVars>
          <dgm:chMax val="0"/>
          <dgm:bulletEnabled val="1"/>
        </dgm:presLayoutVars>
      </dgm:prSet>
      <dgm:spPr/>
    </dgm:pt>
    <dgm:pt modelId="{77CE7574-7907-4A22-9999-D422DD2CF087}" type="pres">
      <dgm:prSet presAssocID="{A97F351C-A023-4CF8-945E-07C4866075AF}" presName="spacer" presStyleCnt="0"/>
      <dgm:spPr/>
    </dgm:pt>
    <dgm:pt modelId="{9D9704B8-A92D-4EC3-AFAD-2AC56E866328}" type="pres">
      <dgm:prSet presAssocID="{614362EA-1F17-43A7-978A-DEC655A84C0A}" presName="parentText" presStyleLbl="node1" presStyleIdx="3" presStyleCnt="4">
        <dgm:presLayoutVars>
          <dgm:chMax val="0"/>
          <dgm:bulletEnabled val="1"/>
        </dgm:presLayoutVars>
      </dgm:prSet>
      <dgm:spPr/>
    </dgm:pt>
  </dgm:ptLst>
  <dgm:cxnLst>
    <dgm:cxn modelId="{D2A87F31-2042-4C6C-9288-BB29C1F1D6F0}" srcId="{06DE6EDA-ED7E-468F-B1A1-2A1D496F584D}" destId="{57285473-422B-40DC-B5F2-A306D304884E}" srcOrd="2" destOrd="0" parTransId="{E8463C67-5425-479F-8F1D-F15E572A3C41}" sibTransId="{A97F351C-A023-4CF8-945E-07C4866075AF}"/>
    <dgm:cxn modelId="{EDC34D3A-684E-4081-BABB-88412DF63ACA}" srcId="{06DE6EDA-ED7E-468F-B1A1-2A1D496F584D}" destId="{B42555CC-41EE-4B6E-BF7F-EB43352B07C2}" srcOrd="1" destOrd="0" parTransId="{80C7E489-1873-405A-8746-F392C13EDE90}" sibTransId="{A830B202-D0D5-4220-80D4-4DB235270BB0}"/>
    <dgm:cxn modelId="{A1CC1B5E-1387-4FD6-AC17-FE613AE691DC}" type="presOf" srcId="{B42555CC-41EE-4B6E-BF7F-EB43352B07C2}" destId="{8BFD14A4-0609-4012-94E5-7CBAF1E2B300}" srcOrd="0" destOrd="0" presId="urn:microsoft.com/office/officeart/2005/8/layout/vList2"/>
    <dgm:cxn modelId="{EBE2A075-5383-4C41-83FF-EEFEBCAB7CC5}" srcId="{06DE6EDA-ED7E-468F-B1A1-2A1D496F584D}" destId="{614362EA-1F17-43A7-978A-DEC655A84C0A}" srcOrd="3" destOrd="0" parTransId="{AD5210B0-0432-4A08-8D5A-664BD82BFFFD}" sibTransId="{4182879B-5A83-44F3-94B3-3DAE5ADB2C70}"/>
    <dgm:cxn modelId="{C9A17E77-9DDE-4041-B702-E9C2D7C9CEE1}" type="presOf" srcId="{07F0448C-8331-48E9-9651-F4627595BE04}" destId="{A00AA90F-2337-4CD0-833B-6535E0915ADF}" srcOrd="0" destOrd="0" presId="urn:microsoft.com/office/officeart/2005/8/layout/vList2"/>
    <dgm:cxn modelId="{DB9D7985-DCBF-45B6-9770-8261D906D52B}" type="presOf" srcId="{06DE6EDA-ED7E-468F-B1A1-2A1D496F584D}" destId="{A42BF6A7-6ADD-4633-A0A1-EF0AEE32FB9E}" srcOrd="0" destOrd="0" presId="urn:microsoft.com/office/officeart/2005/8/layout/vList2"/>
    <dgm:cxn modelId="{BE4CC09A-45F8-40EE-8E5E-23B1225D37BB}" type="presOf" srcId="{614362EA-1F17-43A7-978A-DEC655A84C0A}" destId="{9D9704B8-A92D-4EC3-AFAD-2AC56E866328}" srcOrd="0" destOrd="0" presId="urn:microsoft.com/office/officeart/2005/8/layout/vList2"/>
    <dgm:cxn modelId="{8E7555C7-405D-4732-BCF9-6CB75ED3C123}" type="presOf" srcId="{57285473-422B-40DC-B5F2-A306D304884E}" destId="{B6580606-CC87-4896-A8FE-1D590D89C925}" srcOrd="0" destOrd="0" presId="urn:microsoft.com/office/officeart/2005/8/layout/vList2"/>
    <dgm:cxn modelId="{1C9DD9CB-AA58-42F9-A870-CEC04341F9E0}" srcId="{06DE6EDA-ED7E-468F-B1A1-2A1D496F584D}" destId="{07F0448C-8331-48E9-9651-F4627595BE04}" srcOrd="0" destOrd="0" parTransId="{6C7D29CE-9A3D-453A-A938-00B7B61BDCCF}" sibTransId="{F1595A92-CC9B-4628-A9F6-AA33A3452BF8}"/>
    <dgm:cxn modelId="{75F0A9B7-F1AB-4EDC-8DB7-229FA7C27A67}" type="presParOf" srcId="{A42BF6A7-6ADD-4633-A0A1-EF0AEE32FB9E}" destId="{A00AA90F-2337-4CD0-833B-6535E0915ADF}" srcOrd="0" destOrd="0" presId="urn:microsoft.com/office/officeart/2005/8/layout/vList2"/>
    <dgm:cxn modelId="{3155DB95-5960-44E6-96CA-2BBAC29463DA}" type="presParOf" srcId="{A42BF6A7-6ADD-4633-A0A1-EF0AEE32FB9E}" destId="{9AE79086-1076-445C-86C4-77EAD766E5A4}" srcOrd="1" destOrd="0" presId="urn:microsoft.com/office/officeart/2005/8/layout/vList2"/>
    <dgm:cxn modelId="{74D6670B-EE31-4BB4-A716-003C49170FC6}" type="presParOf" srcId="{A42BF6A7-6ADD-4633-A0A1-EF0AEE32FB9E}" destId="{8BFD14A4-0609-4012-94E5-7CBAF1E2B300}" srcOrd="2" destOrd="0" presId="urn:microsoft.com/office/officeart/2005/8/layout/vList2"/>
    <dgm:cxn modelId="{97E5EA66-53FE-480A-AC38-17B89F54EB84}" type="presParOf" srcId="{A42BF6A7-6ADD-4633-A0A1-EF0AEE32FB9E}" destId="{01ED98B9-9BA0-481A-922F-6A4792786CFD}" srcOrd="3" destOrd="0" presId="urn:microsoft.com/office/officeart/2005/8/layout/vList2"/>
    <dgm:cxn modelId="{9D4CF2D1-ED61-4C86-A407-D8DA775611A7}" type="presParOf" srcId="{A42BF6A7-6ADD-4633-A0A1-EF0AEE32FB9E}" destId="{B6580606-CC87-4896-A8FE-1D590D89C925}" srcOrd="4" destOrd="0" presId="urn:microsoft.com/office/officeart/2005/8/layout/vList2"/>
    <dgm:cxn modelId="{72E20F03-A570-498F-8103-1E5E4A568F6A}" type="presParOf" srcId="{A42BF6A7-6ADD-4633-A0A1-EF0AEE32FB9E}" destId="{77CE7574-7907-4A22-9999-D422DD2CF087}" srcOrd="5" destOrd="0" presId="urn:microsoft.com/office/officeart/2005/8/layout/vList2"/>
    <dgm:cxn modelId="{91F026F0-5F4E-4AE8-8FED-7C0563C06EF8}" type="presParOf" srcId="{A42BF6A7-6ADD-4633-A0A1-EF0AEE32FB9E}" destId="{9D9704B8-A92D-4EC3-AFAD-2AC56E866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7381B-8DDE-4356-963A-844ED913106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46C98E2-9A5E-40B4-9A82-44C387E335A3}">
      <dgm:prSet/>
      <dgm:spPr>
        <a:solidFill>
          <a:schemeClr val="accent5">
            <a:lumMod val="40000"/>
            <a:lumOff val="60000"/>
          </a:schemeClr>
        </a:solidFill>
      </dgm:spPr>
      <dgm:t>
        <a:bodyPr/>
        <a:lstStyle/>
        <a:p>
          <a:r>
            <a:rPr lang="en-US" b="1" dirty="0">
              <a:solidFill>
                <a:srgbClr val="00518E"/>
              </a:solidFill>
            </a:rPr>
            <a:t>Do the issues addressed in the previous activity connect to things you do in your club?</a:t>
          </a:r>
        </a:p>
      </dgm:t>
    </dgm:pt>
    <dgm:pt modelId="{A3117FCB-A017-4748-B3BD-4716057F69AE}" type="parTrans" cxnId="{9452E5A6-47EA-447F-BB15-03082413B076}">
      <dgm:prSet/>
      <dgm:spPr/>
      <dgm:t>
        <a:bodyPr/>
        <a:lstStyle/>
        <a:p>
          <a:endParaRPr lang="en-US"/>
        </a:p>
      </dgm:t>
    </dgm:pt>
    <dgm:pt modelId="{182B3BCF-840E-4FEC-A162-38A6D63D4B42}" type="sibTrans" cxnId="{9452E5A6-47EA-447F-BB15-03082413B076}">
      <dgm:prSet/>
      <dgm:spPr/>
      <dgm:t>
        <a:bodyPr/>
        <a:lstStyle/>
        <a:p>
          <a:endParaRPr lang="en-US"/>
        </a:p>
      </dgm:t>
    </dgm:pt>
    <dgm:pt modelId="{E23BF18E-9A3D-42F4-A021-78C4966612C7}">
      <dgm:prSet/>
      <dgm:spPr>
        <a:solidFill>
          <a:schemeClr val="accent5">
            <a:lumMod val="40000"/>
            <a:lumOff val="60000"/>
          </a:schemeClr>
        </a:solidFill>
      </dgm:spPr>
      <dgm:t>
        <a:bodyPr/>
        <a:lstStyle/>
        <a:p>
          <a:r>
            <a:rPr lang="en-US" b="1" dirty="0">
              <a:solidFill>
                <a:srgbClr val="00518E"/>
              </a:solidFill>
            </a:rPr>
            <a:t>What are your thoughts concerning how Rotary’s History led to what the organization is today?</a:t>
          </a:r>
        </a:p>
      </dgm:t>
    </dgm:pt>
    <dgm:pt modelId="{E895FB8F-DBFA-48AF-8C50-77EB893DE21A}" type="parTrans" cxnId="{52625952-BEC6-4136-84C8-D361F75CCAF4}">
      <dgm:prSet/>
      <dgm:spPr/>
      <dgm:t>
        <a:bodyPr/>
        <a:lstStyle/>
        <a:p>
          <a:endParaRPr lang="en-US"/>
        </a:p>
      </dgm:t>
    </dgm:pt>
    <dgm:pt modelId="{43CF327E-848E-4FDF-B180-50C9BEC3EB96}" type="sibTrans" cxnId="{52625952-BEC6-4136-84C8-D361F75CCAF4}">
      <dgm:prSet/>
      <dgm:spPr/>
      <dgm:t>
        <a:bodyPr/>
        <a:lstStyle/>
        <a:p>
          <a:endParaRPr lang="en-US"/>
        </a:p>
      </dgm:t>
    </dgm:pt>
    <dgm:pt modelId="{8DDBD6C7-D2CD-45D6-94E2-575F71F87EFF}" type="pres">
      <dgm:prSet presAssocID="{ABD7381B-8DDE-4356-963A-844ED9131063}" presName="vert0" presStyleCnt="0">
        <dgm:presLayoutVars>
          <dgm:dir/>
          <dgm:animOne val="branch"/>
          <dgm:animLvl val="lvl"/>
        </dgm:presLayoutVars>
      </dgm:prSet>
      <dgm:spPr/>
    </dgm:pt>
    <dgm:pt modelId="{64F6A085-7E03-4FDD-9DAA-52AD0EB159FC}" type="pres">
      <dgm:prSet presAssocID="{946C98E2-9A5E-40B4-9A82-44C387E335A3}" presName="thickLine" presStyleLbl="alignNode1" presStyleIdx="0" presStyleCnt="2"/>
      <dgm:spPr/>
    </dgm:pt>
    <dgm:pt modelId="{B112A1EF-92B7-47BC-B188-CB876DB056C1}" type="pres">
      <dgm:prSet presAssocID="{946C98E2-9A5E-40B4-9A82-44C387E335A3}" presName="horz1" presStyleCnt="0"/>
      <dgm:spPr/>
    </dgm:pt>
    <dgm:pt modelId="{26905031-DB25-447B-BE47-EDC59F716506}" type="pres">
      <dgm:prSet presAssocID="{946C98E2-9A5E-40B4-9A82-44C387E335A3}" presName="tx1" presStyleLbl="revTx" presStyleIdx="0" presStyleCnt="2"/>
      <dgm:spPr/>
    </dgm:pt>
    <dgm:pt modelId="{EA8C04B1-C147-41D9-A736-80A8DB20B436}" type="pres">
      <dgm:prSet presAssocID="{946C98E2-9A5E-40B4-9A82-44C387E335A3}" presName="vert1" presStyleCnt="0"/>
      <dgm:spPr/>
    </dgm:pt>
    <dgm:pt modelId="{E94F3E6B-434C-4943-8EC5-5608AA298D61}" type="pres">
      <dgm:prSet presAssocID="{E23BF18E-9A3D-42F4-A021-78C4966612C7}" presName="thickLine" presStyleLbl="alignNode1" presStyleIdx="1" presStyleCnt="2"/>
      <dgm:spPr/>
    </dgm:pt>
    <dgm:pt modelId="{860277B5-AFD9-4E3B-BF4A-E57357948A1C}" type="pres">
      <dgm:prSet presAssocID="{E23BF18E-9A3D-42F4-A021-78C4966612C7}" presName="horz1" presStyleCnt="0"/>
      <dgm:spPr/>
    </dgm:pt>
    <dgm:pt modelId="{BF0B12C3-67DD-47C6-991E-07AC3B22A7D8}" type="pres">
      <dgm:prSet presAssocID="{E23BF18E-9A3D-42F4-A021-78C4966612C7}" presName="tx1" presStyleLbl="revTx" presStyleIdx="1" presStyleCnt="2"/>
      <dgm:spPr/>
    </dgm:pt>
    <dgm:pt modelId="{676A27DF-3AC9-498D-96B7-312907A4376C}" type="pres">
      <dgm:prSet presAssocID="{E23BF18E-9A3D-42F4-A021-78C4966612C7}" presName="vert1" presStyleCnt="0"/>
      <dgm:spPr/>
    </dgm:pt>
  </dgm:ptLst>
  <dgm:cxnLst>
    <dgm:cxn modelId="{63FC7F6A-B520-4F3A-A2CC-2511DE92F694}" type="presOf" srcId="{ABD7381B-8DDE-4356-963A-844ED9131063}" destId="{8DDBD6C7-D2CD-45D6-94E2-575F71F87EFF}" srcOrd="0" destOrd="0" presId="urn:microsoft.com/office/officeart/2008/layout/LinedList"/>
    <dgm:cxn modelId="{52625952-BEC6-4136-84C8-D361F75CCAF4}" srcId="{ABD7381B-8DDE-4356-963A-844ED9131063}" destId="{E23BF18E-9A3D-42F4-A021-78C4966612C7}" srcOrd="1" destOrd="0" parTransId="{E895FB8F-DBFA-48AF-8C50-77EB893DE21A}" sibTransId="{43CF327E-848E-4FDF-B180-50C9BEC3EB96}"/>
    <dgm:cxn modelId="{50C01D85-2279-457A-8EBF-BAD2C4C57148}" type="presOf" srcId="{946C98E2-9A5E-40B4-9A82-44C387E335A3}" destId="{26905031-DB25-447B-BE47-EDC59F716506}" srcOrd="0" destOrd="0" presId="urn:microsoft.com/office/officeart/2008/layout/LinedList"/>
    <dgm:cxn modelId="{9452E5A6-47EA-447F-BB15-03082413B076}" srcId="{ABD7381B-8DDE-4356-963A-844ED9131063}" destId="{946C98E2-9A5E-40B4-9A82-44C387E335A3}" srcOrd="0" destOrd="0" parTransId="{A3117FCB-A017-4748-B3BD-4716057F69AE}" sibTransId="{182B3BCF-840E-4FEC-A162-38A6D63D4B42}"/>
    <dgm:cxn modelId="{BF0420EF-1BB5-47D0-A164-CCCC2C6F62E2}" type="presOf" srcId="{E23BF18E-9A3D-42F4-A021-78C4966612C7}" destId="{BF0B12C3-67DD-47C6-991E-07AC3B22A7D8}" srcOrd="0" destOrd="0" presId="urn:microsoft.com/office/officeart/2008/layout/LinedList"/>
    <dgm:cxn modelId="{5B765A6A-D19B-487E-B3AD-86933B7494E7}" type="presParOf" srcId="{8DDBD6C7-D2CD-45D6-94E2-575F71F87EFF}" destId="{64F6A085-7E03-4FDD-9DAA-52AD0EB159FC}" srcOrd="0" destOrd="0" presId="urn:microsoft.com/office/officeart/2008/layout/LinedList"/>
    <dgm:cxn modelId="{F7A9734E-B728-4A87-8FFC-5D96C5E8E845}" type="presParOf" srcId="{8DDBD6C7-D2CD-45D6-94E2-575F71F87EFF}" destId="{B112A1EF-92B7-47BC-B188-CB876DB056C1}" srcOrd="1" destOrd="0" presId="urn:microsoft.com/office/officeart/2008/layout/LinedList"/>
    <dgm:cxn modelId="{EE09B8DB-1244-4B16-82E7-ABD64A2CAA2C}" type="presParOf" srcId="{B112A1EF-92B7-47BC-B188-CB876DB056C1}" destId="{26905031-DB25-447B-BE47-EDC59F716506}" srcOrd="0" destOrd="0" presId="urn:microsoft.com/office/officeart/2008/layout/LinedList"/>
    <dgm:cxn modelId="{C3EEB2A4-17BF-4696-B672-A2B33D96D211}" type="presParOf" srcId="{B112A1EF-92B7-47BC-B188-CB876DB056C1}" destId="{EA8C04B1-C147-41D9-A736-80A8DB20B436}" srcOrd="1" destOrd="0" presId="urn:microsoft.com/office/officeart/2008/layout/LinedList"/>
    <dgm:cxn modelId="{7CF60F37-940E-46EF-8C42-52258983AFB4}" type="presParOf" srcId="{8DDBD6C7-D2CD-45D6-94E2-575F71F87EFF}" destId="{E94F3E6B-434C-4943-8EC5-5608AA298D61}" srcOrd="2" destOrd="0" presId="urn:microsoft.com/office/officeart/2008/layout/LinedList"/>
    <dgm:cxn modelId="{61BF6FFB-E855-4623-A03E-648582AE7CDC}" type="presParOf" srcId="{8DDBD6C7-D2CD-45D6-94E2-575F71F87EFF}" destId="{860277B5-AFD9-4E3B-BF4A-E57357948A1C}" srcOrd="3" destOrd="0" presId="urn:microsoft.com/office/officeart/2008/layout/LinedList"/>
    <dgm:cxn modelId="{1FBE50F9-DC28-412A-B014-63DE60194AC6}" type="presParOf" srcId="{860277B5-AFD9-4E3B-BF4A-E57357948A1C}" destId="{BF0B12C3-67DD-47C6-991E-07AC3B22A7D8}" srcOrd="0" destOrd="0" presId="urn:microsoft.com/office/officeart/2008/layout/LinedList"/>
    <dgm:cxn modelId="{A8C0785B-97EE-4DE5-A347-21FFDF0DF0FF}" type="presParOf" srcId="{860277B5-AFD9-4E3B-BF4A-E57357948A1C}" destId="{676A27DF-3AC9-498D-96B7-312907A4376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50EC-101C-45CC-BF7C-AF3F7614778F}">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42914-4058-4410-8083-516A921A82E5}">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Object of Rotary</a:t>
          </a:r>
        </a:p>
      </dsp:txBody>
      <dsp:txXfrm>
        <a:off x="0" y="0"/>
        <a:ext cx="6263640" cy="1376171"/>
      </dsp:txXfrm>
    </dsp:sp>
    <dsp:sp modelId="{5FC45B3D-479B-4123-966D-3EF0A0B42B5F}">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DE90F-04E8-474F-8167-60E43BCC79B2}">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Avenues of Service</a:t>
          </a:r>
        </a:p>
      </dsp:txBody>
      <dsp:txXfrm>
        <a:off x="0" y="1376171"/>
        <a:ext cx="6263640" cy="1376171"/>
      </dsp:txXfrm>
    </dsp:sp>
    <dsp:sp modelId="{3302B534-50F9-40C4-B470-ABD3A45CFD79}">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648B0-40C3-451F-9522-28496874889F}">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Code of Conduct</a:t>
          </a:r>
        </a:p>
      </dsp:txBody>
      <dsp:txXfrm>
        <a:off x="0" y="2752343"/>
        <a:ext cx="6263640" cy="1376171"/>
      </dsp:txXfrm>
    </dsp:sp>
    <dsp:sp modelId="{F9FF7A2F-6DC2-4CAC-A0A8-BA36E249269D}">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E2D43-D11B-408D-8F62-0170615F1789}">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Four Way Test</a:t>
          </a:r>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A90F-2337-4CD0-833B-6535E0915ADF}">
      <dsp:nvSpPr>
        <dsp:cNvPr id="0" name=""/>
        <dsp:cNvSpPr/>
      </dsp:nvSpPr>
      <dsp:spPr>
        <a:xfrm>
          <a:off x="0" y="185655"/>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development of </a:t>
          </a:r>
          <a:r>
            <a:rPr lang="en-US" sz="2000" b="1" kern="1200" dirty="0"/>
            <a:t>acquaintance</a:t>
          </a:r>
          <a:r>
            <a:rPr lang="en-US" sz="2000" kern="1200" dirty="0"/>
            <a:t> as an opportunity for service;</a:t>
          </a:r>
        </a:p>
      </dsp:txBody>
      <dsp:txXfrm>
        <a:off x="38784" y="224439"/>
        <a:ext cx="10438032" cy="716935"/>
      </dsp:txXfrm>
    </dsp:sp>
    <dsp:sp modelId="{8BFD14A4-0609-4012-94E5-7CBAF1E2B300}">
      <dsp:nvSpPr>
        <dsp:cNvPr id="0" name=""/>
        <dsp:cNvSpPr/>
      </dsp:nvSpPr>
      <dsp:spPr>
        <a:xfrm>
          <a:off x="0" y="1037758"/>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High ethical standards </a:t>
          </a:r>
          <a:r>
            <a:rPr lang="en-US" sz="2000" kern="1200" dirty="0"/>
            <a:t>in business and professions, the recognition of the worthiness of all useful occupations, and the dignifying of each Rotarian’s </a:t>
          </a:r>
          <a:r>
            <a:rPr lang="en-US" sz="2000" b="0" kern="1200" dirty="0"/>
            <a:t>occupation as an opportunity to serve </a:t>
          </a:r>
          <a:r>
            <a:rPr lang="en-US" sz="2000" kern="1200" dirty="0"/>
            <a:t>society;</a:t>
          </a:r>
        </a:p>
      </dsp:txBody>
      <dsp:txXfrm>
        <a:off x="38784" y="1076542"/>
        <a:ext cx="10438032" cy="716935"/>
      </dsp:txXfrm>
    </dsp:sp>
    <dsp:sp modelId="{B6580606-CC87-4896-A8FE-1D590D89C925}">
      <dsp:nvSpPr>
        <dsp:cNvPr id="0" name=""/>
        <dsp:cNvSpPr/>
      </dsp:nvSpPr>
      <dsp:spPr>
        <a:xfrm>
          <a:off x="0" y="188986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The </a:t>
          </a:r>
          <a:r>
            <a:rPr lang="en-US" sz="2000" b="1" kern="1200" dirty="0"/>
            <a:t>application of the ideal of service </a:t>
          </a:r>
          <a:r>
            <a:rPr lang="en-US" sz="2000" b="0" kern="1200" dirty="0"/>
            <a:t>in each Rotarian’s personal, business and community life;</a:t>
          </a:r>
        </a:p>
      </dsp:txBody>
      <dsp:txXfrm>
        <a:off x="38784" y="1928645"/>
        <a:ext cx="10438032" cy="716935"/>
      </dsp:txXfrm>
    </dsp:sp>
    <dsp:sp modelId="{9D9704B8-A92D-4EC3-AFAD-2AC56E866328}">
      <dsp:nvSpPr>
        <dsp:cNvPr id="0" name=""/>
        <dsp:cNvSpPr/>
      </dsp:nvSpPr>
      <dsp:spPr>
        <a:xfrm>
          <a:off x="0" y="274196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advancement of </a:t>
          </a:r>
          <a:r>
            <a:rPr lang="en-US" sz="2000" b="1" kern="1200" dirty="0"/>
            <a:t>international understanding</a:t>
          </a:r>
          <a:r>
            <a:rPr lang="en-US" sz="2000" kern="1200" dirty="0"/>
            <a:t>, goodwill and peace through a world fellowship of business and professional persons united in the ideal of service.</a:t>
          </a:r>
        </a:p>
      </dsp:txBody>
      <dsp:txXfrm>
        <a:off x="38784" y="2780748"/>
        <a:ext cx="10438032"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A085-7E03-4FDD-9DAA-52AD0EB159FC}">
      <dsp:nvSpPr>
        <dsp:cNvPr id="0" name=""/>
        <dsp:cNvSpPr/>
      </dsp:nvSpPr>
      <dsp:spPr>
        <a:xfrm>
          <a:off x="0" y="0"/>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905031-DB25-447B-BE47-EDC59F716506}">
      <dsp:nvSpPr>
        <dsp:cNvPr id="0" name=""/>
        <dsp:cNvSpPr/>
      </dsp:nvSpPr>
      <dsp:spPr>
        <a:xfrm>
          <a:off x="0" y="0"/>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Do the issues addressed in the previous activity connect to things you do in your club?</a:t>
          </a:r>
        </a:p>
      </dsp:txBody>
      <dsp:txXfrm>
        <a:off x="0" y="0"/>
        <a:ext cx="4593021" cy="1309919"/>
      </dsp:txXfrm>
    </dsp:sp>
    <dsp:sp modelId="{E94F3E6B-434C-4943-8EC5-5608AA298D61}">
      <dsp:nvSpPr>
        <dsp:cNvPr id="0" name=""/>
        <dsp:cNvSpPr/>
      </dsp:nvSpPr>
      <dsp:spPr>
        <a:xfrm>
          <a:off x="0" y="1309919"/>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F0B12C3-67DD-47C6-991E-07AC3B22A7D8}">
      <dsp:nvSpPr>
        <dsp:cNvPr id="0" name=""/>
        <dsp:cNvSpPr/>
      </dsp:nvSpPr>
      <dsp:spPr>
        <a:xfrm>
          <a:off x="0" y="1309919"/>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What are your thoughts concerning how Rotary’s History led to what the organization is today?</a:t>
          </a:r>
        </a:p>
      </dsp:txBody>
      <dsp:txXfrm>
        <a:off x="0" y="1309919"/>
        <a:ext cx="4593021" cy="1309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609339-8D2C-48E0-B1C6-6B02FD2F40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2CB0B0-CC5E-4A3A-A7C8-D45B43BF81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10915-9E3D-40F9-91DE-05EA1366BB85}" type="datetimeFigureOut">
              <a:rPr lang="en-US" smtClean="0"/>
              <a:t>5/7/2026</a:t>
            </a:fld>
            <a:endParaRPr lang="en-US"/>
          </a:p>
        </p:txBody>
      </p:sp>
      <p:sp>
        <p:nvSpPr>
          <p:cNvPr id="4" name="Footer Placeholder 3">
            <a:extLst>
              <a:ext uri="{FF2B5EF4-FFF2-40B4-BE49-F238E27FC236}">
                <a16:creationId xmlns:a16="http://schemas.microsoft.com/office/drawing/2014/main" id="{C8AF8A12-E703-4E37-A7F1-79B8426E23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27C642-5B40-4592-A6BE-1543F698B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68B41D-659A-4A72-B2D9-E209E1D93143}" type="slidenum">
              <a:rPr lang="en-US" smtClean="0"/>
              <a:t>‹#›</a:t>
            </a:fld>
            <a:endParaRPr lang="en-US"/>
          </a:p>
        </p:txBody>
      </p:sp>
    </p:spTree>
    <p:extLst>
      <p:ext uri="{BB962C8B-B14F-4D97-AF65-F5344CB8AC3E}">
        <p14:creationId xmlns:p14="http://schemas.microsoft.com/office/powerpoint/2010/main" val="177011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District Chair welcomes group and introduces District Leadership</a:t>
            </a:r>
          </a:p>
          <a:p>
            <a:pPr marL="228600" indent="-228600">
              <a:buAutoNum type="arabicPeriod"/>
            </a:pPr>
            <a:r>
              <a:rPr lang="en-US" sz="1600" dirty="0"/>
              <a:t>Introduce self and session</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pPr marL="457200" lvl="1" indent="0">
              <a:buNone/>
            </a:pPr>
            <a:r>
              <a:rPr lang="en-US" sz="1600" dirty="0"/>
              <a:t>Participant materials accessed online as directed in registration confirmation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E146C29-49B8-40A1-B38B-80426D572D6B}"/>
              </a:ext>
            </a:extLst>
          </p:cNvPr>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67933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dirty="0"/>
              <a:t>Click through the 12 questions and responses</a:t>
            </a:r>
          </a:p>
          <a:p>
            <a:pPr marL="228600" indent="-228600">
              <a:buAutoNum type="arabicPeriod"/>
            </a:pPr>
            <a:r>
              <a:rPr lang="en-US" sz="1200" b="0" dirty="0"/>
              <a:t>Use the questionnaire as a starting point to discuss the history of Rotary, the evolution of many of the features of Rotary and how we got to where we are now.</a:t>
            </a:r>
          </a:p>
          <a:p>
            <a:pPr marL="228600" indent="-228600">
              <a:buAutoNum type="arabicPeriod"/>
            </a:pPr>
            <a:endParaRPr lang="en-US" sz="1200" b="0" dirty="0"/>
          </a:p>
          <a:p>
            <a:pPr marL="0" indent="0">
              <a:buNone/>
            </a:pPr>
            <a:r>
              <a:rPr lang="en-US" sz="1200" b="0" dirty="0"/>
              <a:t>Facts:</a:t>
            </a:r>
          </a:p>
          <a:p>
            <a:pPr marL="0" indent="0">
              <a:buNone/>
            </a:pPr>
            <a:r>
              <a:rPr lang="en-US" sz="1200" b="0" dirty="0"/>
              <a:t>The first four members were Paul Harris, Silverster Schiele, Gustavus Loehr, and Hiram Shorey.</a:t>
            </a:r>
          </a:p>
          <a:p>
            <a:pPr marL="0" indent="0">
              <a:buNone/>
            </a:pPr>
            <a:r>
              <a:rPr lang="en-US" sz="1200" b="0" dirty="0"/>
              <a:t>Paul Harris was the third Rotary Club President and the First President of Rotary International in 1912.  Silverster Scheile was elected as the first president because the club meeting was held in his office, and it seemed appropriate to elect the host.</a:t>
            </a:r>
          </a:p>
          <a:p>
            <a:pPr marL="0" indent="0">
              <a:buNone/>
            </a:pPr>
            <a:r>
              <a:rPr lang="en-US" sz="1200" b="0" dirty="0"/>
              <a:t>We spoke earlier about the Object of Rotary. At the time of the creation of the symbol there were six objects of Rotary, and the spokes in the wheel symbolize those objects.</a:t>
            </a:r>
          </a:p>
          <a:p>
            <a:pPr marL="0" indent="0">
              <a:buNone/>
            </a:pPr>
            <a:r>
              <a:rPr lang="en-US" sz="1200" b="0" dirty="0"/>
              <a:t>There’s a second “official” motto of Who Serves Best Profits Most, but it’s not as well known as Service Above Self.</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34385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Herb Taylor, a Rotarian, came up with it when working to rescue the Club Aluminum Company. He based it on rules applicable to all religions. He later served as President of Rotary International.</a:t>
            </a:r>
          </a:p>
          <a:p>
            <a:pPr marL="0" indent="0">
              <a:buNone/>
            </a:pPr>
            <a:r>
              <a:rPr lang="en-US" sz="1200" b="0" dirty="0"/>
              <a:t>Before 2020 the age limit of Rotaract was 18-30.  However, Rotary removed an age limit to allow people to stay in Rotaract, even if they were not ready to progress to Rotary after turning 30. Clubs may still impose their own age limits.</a:t>
            </a:r>
          </a:p>
          <a:p>
            <a:pPr marL="0" indent="0">
              <a:buNone/>
            </a:pPr>
            <a:r>
              <a:rPr lang="en-US" sz="1200" b="0" dirty="0"/>
              <a:t>501(c)3 is a non-profit charitable organization and 501(c)4 is a non-profit Membership Organization.  These rules apply only in the US (US IRS Tax Code). Elsewhere in the Rotary World Rotary Clubs and Foundations fall under other national laws.</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59545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Divide the team into 4 breakout groups, Assign 5 questions from Rotary awareness to each team. Give them 10 minutes to locate the answers. Encourage the use of google. </a:t>
            </a:r>
          </a:p>
          <a:p>
            <a:pPr marL="0" indent="0">
              <a:buNone/>
            </a:pPr>
            <a:endParaRPr lang="en-US" sz="1200" b="0" dirty="0"/>
          </a:p>
          <a:p>
            <a:pPr marL="0" indent="0">
              <a:buNone/>
            </a:pPr>
            <a:r>
              <a:rPr lang="en-US" sz="1200" b="0" dirty="0"/>
              <a:t>Scan the QR code with your phone or download using the link below (share to chat)</a:t>
            </a:r>
          </a:p>
          <a:p>
            <a:pPr marL="0" indent="0">
              <a:buNone/>
            </a:pPr>
            <a:r>
              <a:rPr lang="en-US" sz="1200" b="0" dirty="0"/>
              <a:t>https://www.dacdb.com/Accounts/3333/Downloads/0/Virtual%20P1%20RR/Rotary%20Awareness%20Quiz.pdf</a:t>
            </a:r>
          </a:p>
          <a:p>
            <a:pPr marL="0" indent="0">
              <a:buNone/>
            </a:pPr>
            <a:endParaRPr lang="en-US" sz="1200" b="0" dirty="0"/>
          </a:p>
          <a:p>
            <a:pPr marL="0" indent="0">
              <a:buNone/>
            </a:pPr>
            <a:r>
              <a:rPr lang="en-US" sz="1200" b="0" dirty="0"/>
              <a:t>===================</a:t>
            </a:r>
          </a:p>
          <a:p>
            <a:pPr marL="0" indent="0">
              <a:buNone/>
            </a:pPr>
            <a:r>
              <a:rPr lang="en-US" sz="1200" b="0" dirty="0"/>
              <a:t>Use one of the next two slides to share to breakouts, depending on group size.</a:t>
            </a:r>
          </a:p>
          <a:p>
            <a:pPr marL="0" indent="0">
              <a:buNone/>
            </a:pPr>
            <a:endParaRPr lang="en-US" sz="1200" b="0"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93749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this screen to breakouts to make it easier. You may even draw groups.  Encourage them to use Google</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161756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this slide to breakout rooms</a:t>
            </a:r>
          </a:p>
          <a:p>
            <a:r>
              <a:rPr lang="en-US" dirty="0"/>
              <a:t>NOTE: in order to share to breakouts:</a:t>
            </a:r>
          </a:p>
          <a:p>
            <a:pPr marL="228600" indent="-228600">
              <a:buAutoNum type="arabicPeriod"/>
            </a:pPr>
            <a:r>
              <a:rPr lang="en-US" dirty="0"/>
              <a:t>First start breakouts, open room</a:t>
            </a:r>
          </a:p>
          <a:p>
            <a:pPr marL="228600" indent="-228600">
              <a:buAutoNum type="arabicPeriod"/>
            </a:pPr>
            <a:r>
              <a:rPr lang="en-US" dirty="0"/>
              <a:t>Click on SHARE</a:t>
            </a:r>
          </a:p>
          <a:p>
            <a:pPr marL="228600" indent="-228600">
              <a:buAutoNum type="arabicPeriod"/>
            </a:pPr>
            <a:r>
              <a:rPr lang="en-US" dirty="0"/>
              <a:t>Select the check box that says “Share to Breakouts”</a:t>
            </a:r>
          </a:p>
          <a:p>
            <a:pPr marL="228600" indent="-228600">
              <a:buAutoNum type="arabicPeriod"/>
            </a:pPr>
            <a:r>
              <a:rPr lang="en-US" dirty="0"/>
              <a:t>Start Sharing</a:t>
            </a:r>
          </a:p>
          <a:p>
            <a:pPr marL="228600" indent="-228600">
              <a:buAutoNum type="arabicPeriod"/>
            </a:pPr>
            <a:r>
              <a:rPr lang="en-US" dirty="0"/>
              <a:t>If you leave the main room to visit a breakout, you will stop sharing. For this reason, if you visit participants in rooms, use a second computer.</a:t>
            </a:r>
          </a:p>
          <a:p>
            <a:endParaRPr lang="en-US" dirty="0"/>
          </a:p>
          <a:p>
            <a:r>
              <a:rPr lang="en-US" dirty="0"/>
              <a:t>https://www.dacdb.com/Accounts/3333/Downloads/0/Virtual%20P1%20RR/Rotary%20Awareness%20Quiz.pdf</a:t>
            </a:r>
          </a:p>
          <a:p>
            <a:endParaRPr lang="en-US" dirty="0"/>
          </a:p>
          <a:p>
            <a:r>
              <a:rPr lang="en-US" dirty="0"/>
              <a:t>Encourage participants to go on a Google Scavenger Hunt</a:t>
            </a:r>
          </a:p>
          <a:p>
            <a:endParaRPr lang="en-US" dirty="0"/>
          </a:p>
          <a:p>
            <a:r>
              <a:rPr lang="en-US" dirty="0"/>
              <a:t>Suggestions:</a:t>
            </a:r>
          </a:p>
          <a:p>
            <a:pPr marL="171450" indent="-171450">
              <a:buFont typeface="Arial" panose="020B0604020202020204" pitchFamily="34" charset="0"/>
              <a:buChar char="•"/>
            </a:pPr>
            <a:r>
              <a:rPr lang="en-US" b="1" dirty="0"/>
              <a:t>Share a timer</a:t>
            </a:r>
          </a:p>
          <a:p>
            <a:pPr marL="171450" indent="-171450">
              <a:buFont typeface="Arial" panose="020B0604020202020204" pitchFamily="34" charset="0"/>
              <a:buChar char="•"/>
            </a:pPr>
            <a:r>
              <a:rPr lang="en-US" b="1" dirty="0"/>
              <a:t>Share the breakout room assignments window on the shared screen (at least at first to help them find out which room they are in.)</a:t>
            </a:r>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a:p>
        </p:txBody>
      </p:sp>
    </p:spTree>
    <p:extLst>
      <p:ext uri="{BB962C8B-B14F-4D97-AF65-F5344CB8AC3E}">
        <p14:creationId xmlns:p14="http://schemas.microsoft.com/office/powerpoint/2010/main" val="155003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time allows review the Rotary Awareness quiz clicking the questions and answers. Have the spokesperson for the team owning the question call out the answer.</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15</a:t>
            </a:fld>
            <a:endParaRPr lang="en-US"/>
          </a:p>
        </p:txBody>
      </p:sp>
    </p:spTree>
    <p:extLst>
      <p:ext uri="{BB962C8B-B14F-4D97-AF65-F5344CB8AC3E}">
        <p14:creationId xmlns:p14="http://schemas.microsoft.com/office/powerpoint/2010/main" val="316872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Connect the history of Rotary to the present state of the organization </a:t>
            </a:r>
          </a:p>
          <a:p>
            <a:pPr marL="457200" lvl="1" indent="0">
              <a:buNone/>
            </a:pPr>
            <a:r>
              <a:rPr lang="en-US" sz="1600" b="1" dirty="0"/>
              <a:t>Fast forward 100+ years after Rotary’s founding. How do some of the issues addressed in these ‘tests’ relate to what you might be doing in your club today? How did Rotary’s history lead to what the organization is today?</a:t>
            </a:r>
          </a:p>
          <a:p>
            <a:pPr marL="457200" lvl="1" indent="0">
              <a:buNone/>
            </a:pPr>
            <a:endParaRPr lang="en-US" sz="800" b="1" dirty="0"/>
          </a:p>
          <a:p>
            <a:pPr marL="228600" indent="-228600">
              <a:buAutoNum type="arabicPeriod"/>
            </a:pPr>
            <a:r>
              <a:rPr lang="en-US" sz="1600" b="0" dirty="0"/>
              <a:t>Spend about 5 minutes in this discussion</a:t>
            </a:r>
          </a:p>
        </p:txBody>
      </p:sp>
      <p:sp>
        <p:nvSpPr>
          <p:cNvPr id="5" name="Slide Number Placeholder 4">
            <a:extLst>
              <a:ext uri="{FF2B5EF4-FFF2-40B4-BE49-F238E27FC236}">
                <a16:creationId xmlns:a16="http://schemas.microsoft.com/office/drawing/2014/main" id="{792122B5-64E0-4985-B82D-9270AB867C17}"/>
              </a:ext>
            </a:extLst>
          </p:cNvPr>
          <p:cNvSpPr>
            <a:spLocks noGrp="1"/>
          </p:cNvSpPr>
          <p:nvPr>
            <p:ph type="sldNum" sz="quarter" idx="5"/>
          </p:nvPr>
        </p:nvSpPr>
        <p:spPr/>
        <p:txBody>
          <a:bodyPr/>
          <a:lstStyle/>
          <a:p>
            <a:fld id="{30297127-1E13-4AA5-AC18-6841A99A8065}" type="slidenum">
              <a:rPr lang="en-US" smtClean="0"/>
              <a:t>19</a:t>
            </a:fld>
            <a:endParaRPr lang="en-US"/>
          </a:p>
        </p:txBody>
      </p:sp>
    </p:spTree>
    <p:extLst>
      <p:ext uri="{BB962C8B-B14F-4D97-AF65-F5344CB8AC3E}">
        <p14:creationId xmlns:p14="http://schemas.microsoft.com/office/powerpoint/2010/main" val="177689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16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Introduce “People of Action” Campaign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1" dirty="0"/>
              <a:t>Rotary developed the “People of Action” Campaign. Insert ROR-2 contains text from Rotary’s People of Action Campaign. </a:t>
            </a:r>
          </a:p>
          <a:p>
            <a:pPr marL="228600" indent="-228600">
              <a:buAutoNum type="arabicPeriod"/>
            </a:pPr>
            <a:r>
              <a:rPr lang="en-US" sz="1600" dirty="0"/>
              <a:t>Refer to People of Action as a contemporary and “action-oriented” which takes on many aspects of The Object of Rotary. </a:t>
            </a:r>
          </a:p>
          <a:p>
            <a:pPr marL="228600" indent="-228600">
              <a:buAutoNum type="arabicPeriod"/>
            </a:pPr>
            <a:r>
              <a:rPr lang="en-US" sz="1600" dirty="0"/>
              <a:t>Encourage participants to further explore this program </a:t>
            </a:r>
          </a:p>
          <a:p>
            <a:pPr marL="228600" indent="-228600">
              <a:buAutoNum type="arabicPeriod"/>
            </a:pPr>
            <a:r>
              <a:rPr lang="en-US" sz="1600" dirty="0"/>
              <a:t>Provide links on where to find this resource</a:t>
            </a:r>
          </a:p>
          <a:p>
            <a:pPr marL="228600" indent="-228600">
              <a:buAutoNum type="arabicPeriod"/>
            </a:pPr>
            <a:endParaRPr lang="en-US" sz="1600" dirty="0"/>
          </a:p>
          <a:p>
            <a:pPr marL="0" indent="0">
              <a:buNone/>
            </a:pPr>
            <a:r>
              <a:rPr lang="en-US" sz="1600" dirty="0"/>
              <a:t>https://www.rotary.org/en/help-launch-new-global-ad-campaign-people-action</a:t>
            </a:r>
          </a:p>
          <a:p>
            <a:pPr marL="0" indent="0">
              <a:buNone/>
            </a:pPr>
            <a:r>
              <a:rPr lang="en-US" sz="1600" dirty="0"/>
              <a:t>https://www.dacdb.com/Rotary/Accounts/5960/Downloads/0/Resources/Public_Image/poacampaignoverviewen.PDF</a:t>
            </a:r>
          </a:p>
          <a:p>
            <a:pPr marL="0" indent="0">
              <a:buNone/>
            </a:pPr>
            <a:endParaRPr lang="en-US" sz="1600" dirty="0"/>
          </a:p>
          <a:p>
            <a:pPr marL="228600" indent="-228600">
              <a:buAutoNum type="arabicPeriod"/>
            </a:pPr>
            <a:endParaRPr lang="en-US" sz="1600" dirty="0"/>
          </a:p>
          <a:p>
            <a:r>
              <a:rPr lang="en-US" b="1" dirty="0"/>
              <a:t>Discussion Prompts</a:t>
            </a:r>
          </a:p>
          <a:p>
            <a:pPr>
              <a:buFont typeface="+mj-lt"/>
              <a:buAutoNum type="arabicPeriod"/>
            </a:pPr>
            <a:r>
              <a:rPr lang="en-US" b="1" dirty="0"/>
              <a:t>Introduction to "People of Action"</a:t>
            </a:r>
            <a:endParaRPr lang="en-US" dirty="0"/>
          </a:p>
          <a:p>
            <a:pPr marL="742950" lvl="1" indent="-285750">
              <a:buFont typeface="+mj-lt"/>
              <a:buAutoNum type="arabicPeriod"/>
            </a:pPr>
            <a:r>
              <a:rPr lang="en-US" i="1" dirty="0"/>
              <a:t>What does "People of Action" mean to you in the context of Rotary?</a:t>
            </a:r>
            <a:endParaRPr lang="en-US" dirty="0"/>
          </a:p>
          <a:p>
            <a:pPr marL="742950" lvl="1" indent="-285750">
              <a:buFont typeface="+mj-lt"/>
              <a:buAutoNum type="arabicPeriod"/>
            </a:pPr>
            <a:r>
              <a:rPr lang="en-US" i="1" dirty="0"/>
              <a:t>How do you think this campaign reflects Rotary's core values?</a:t>
            </a:r>
            <a:endParaRPr lang="en-US" dirty="0"/>
          </a:p>
          <a:p>
            <a:pPr>
              <a:buFont typeface="+mj-lt"/>
              <a:buAutoNum type="arabicPeriod"/>
            </a:pPr>
            <a:r>
              <a:rPr lang="en-US" b="1" dirty="0"/>
              <a:t>Connecting to The Object of Rotary</a:t>
            </a:r>
            <a:endParaRPr lang="en-US" dirty="0"/>
          </a:p>
          <a:p>
            <a:pPr marL="742950" lvl="1" indent="-285750">
              <a:buFont typeface="+mj-lt"/>
              <a:buAutoNum type="arabicPeriod"/>
            </a:pPr>
            <a:r>
              <a:rPr lang="en-US" i="1" dirty="0"/>
              <a:t>Which aspects of The Object of Rotary do you see represented in the "People of Action" campaign?</a:t>
            </a:r>
            <a:endParaRPr lang="en-US" dirty="0"/>
          </a:p>
          <a:p>
            <a:pPr marL="742950" lvl="1" indent="-285750">
              <a:buFont typeface="+mj-lt"/>
              <a:buAutoNum type="arabicPeriod"/>
            </a:pPr>
            <a:r>
              <a:rPr lang="en-US" i="1" dirty="0"/>
              <a:t>How does this campaign help Rotary achieve its mission of service, leadership, and fellowship?</a:t>
            </a:r>
            <a:endParaRPr lang="en-US" dirty="0"/>
          </a:p>
          <a:p>
            <a:pPr>
              <a:buFont typeface="+mj-lt"/>
              <a:buAutoNum type="arabicPeriod"/>
            </a:pPr>
            <a:r>
              <a:rPr lang="en-US" b="1" dirty="0"/>
              <a:t>Impact on Local Clubs</a:t>
            </a:r>
            <a:endParaRPr lang="en-US" dirty="0"/>
          </a:p>
          <a:p>
            <a:pPr marL="742950" lvl="1" indent="-285750">
              <a:buFont typeface="+mj-lt"/>
              <a:buAutoNum type="arabicPeriod"/>
            </a:pPr>
            <a:r>
              <a:rPr lang="en-US" i="1" dirty="0"/>
              <a:t>How could your club use the "People of Action" campaign to promote its initiatives?</a:t>
            </a:r>
            <a:endParaRPr lang="en-US" dirty="0"/>
          </a:p>
          <a:p>
            <a:pPr marL="742950" lvl="1" indent="-285750">
              <a:buFont typeface="+mj-lt"/>
              <a:buAutoNum type="arabicPeriod"/>
            </a:pPr>
            <a:r>
              <a:rPr lang="en-US" i="1" dirty="0"/>
              <a:t>Can you think of specific projects in your club that align with the campaign’s themes?</a:t>
            </a:r>
            <a:endParaRPr lang="en-US" dirty="0"/>
          </a:p>
          <a:p>
            <a:pPr>
              <a:buFont typeface="+mj-lt"/>
              <a:buAutoNum type="arabicPeriod"/>
            </a:pPr>
            <a:r>
              <a:rPr lang="en-US" b="1" dirty="0"/>
              <a:t>Exploring Personal and Club Roles</a:t>
            </a:r>
            <a:endParaRPr lang="en-US" dirty="0"/>
          </a:p>
          <a:p>
            <a:pPr marL="742950" lvl="1" indent="-285750">
              <a:buFont typeface="+mj-lt"/>
              <a:buAutoNum type="arabicPeriod"/>
            </a:pPr>
            <a:r>
              <a:rPr lang="en-US" i="1" dirty="0"/>
              <a:t>What actions can you or your club take to embody the "People of Action" spirit?</a:t>
            </a:r>
            <a:endParaRPr lang="en-US" dirty="0"/>
          </a:p>
          <a:p>
            <a:pPr marL="742950" lvl="1" indent="-285750">
              <a:buFont typeface="+mj-lt"/>
              <a:buAutoNum type="arabicPeriod"/>
            </a:pPr>
            <a:r>
              <a:rPr lang="en-US" i="1" dirty="0"/>
              <a:t>How can this campaign help recruit new members or engage existing ones?</a:t>
            </a:r>
            <a:endParaRPr lang="en-US" dirty="0"/>
          </a:p>
          <a:p>
            <a:pPr>
              <a:buFont typeface="+mj-lt"/>
              <a:buAutoNum type="arabicPeriod"/>
            </a:pPr>
            <a:r>
              <a:rPr lang="en-US" b="1" dirty="0"/>
              <a:t>Future Opportunities</a:t>
            </a:r>
            <a:endParaRPr lang="en-US" dirty="0"/>
          </a:p>
          <a:p>
            <a:pPr marL="742950" lvl="1" indent="-285750">
              <a:buFont typeface="+mj-lt"/>
              <a:buAutoNum type="arabicPeriod"/>
            </a:pPr>
            <a:r>
              <a:rPr lang="en-US" i="1" dirty="0"/>
              <a:t>What opportunities do you see for using the "People of Action" branding in your community?</a:t>
            </a:r>
            <a:endParaRPr lang="en-US" dirty="0"/>
          </a:p>
          <a:p>
            <a:pPr marL="742950" lvl="1" indent="-285750">
              <a:buFont typeface="+mj-lt"/>
              <a:buAutoNum type="arabicPeriod"/>
            </a:pPr>
            <a:r>
              <a:rPr lang="en-US" i="1" dirty="0"/>
              <a:t>How can embracing this campaign shape the future of your club’s outreach and public image?</a:t>
            </a:r>
            <a:endParaRPr lang="en-US" sz="1600" dirty="0"/>
          </a:p>
        </p:txBody>
      </p:sp>
      <p:sp>
        <p:nvSpPr>
          <p:cNvPr id="5" name="Slide Number Placeholder 4">
            <a:extLst>
              <a:ext uri="{FF2B5EF4-FFF2-40B4-BE49-F238E27FC236}">
                <a16:creationId xmlns:a16="http://schemas.microsoft.com/office/drawing/2014/main" id="{7090CD77-6B36-49EB-83CA-88B5471E4682}"/>
              </a:ext>
            </a:extLst>
          </p:cNvPr>
          <p:cNvSpPr>
            <a:spLocks noGrp="1"/>
          </p:cNvSpPr>
          <p:nvPr>
            <p:ph type="sldNum" sz="quarter" idx="5"/>
          </p:nvPr>
        </p:nvSpPr>
        <p:spPr/>
        <p:txBody>
          <a:bodyPr/>
          <a:lstStyle/>
          <a:p>
            <a:fld id="{30297127-1E13-4AA5-AC18-6841A99A8065}" type="slidenum">
              <a:rPr lang="en-US" smtClean="0"/>
              <a:t>20</a:t>
            </a:fld>
            <a:endParaRPr lang="en-US"/>
          </a:p>
        </p:txBody>
      </p:sp>
    </p:spTree>
    <p:extLst>
      <p:ext uri="{BB962C8B-B14F-4D97-AF65-F5344CB8AC3E}">
        <p14:creationId xmlns:p14="http://schemas.microsoft.com/office/powerpoint/2010/main" val="27565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To end this session, provide the above question for reflection – give them a minute to read the slide</a:t>
            </a:r>
          </a:p>
          <a:p>
            <a:pPr marL="228600" indent="-228600">
              <a:buAutoNum type="arabicPeriod"/>
            </a:pPr>
            <a:r>
              <a:rPr lang="en-US" sz="1600" dirty="0"/>
              <a:t>Give an opportunity for participants to share their thoughts </a:t>
            </a:r>
          </a:p>
          <a:p>
            <a:pPr marL="228600" indent="-228600">
              <a:buAutoNum type="arabicPeriod"/>
            </a:pPr>
            <a:r>
              <a:rPr lang="en-US" sz="1600" dirty="0"/>
              <a:t>This is a reflection question for the participants and a last opportunity for them to comment on the session</a:t>
            </a:r>
          </a:p>
          <a:p>
            <a:pPr marL="228600" indent="-228600">
              <a:buAutoNum type="arabicPeriod"/>
            </a:pPr>
            <a:r>
              <a:rPr lang="en-US" sz="1600" dirty="0"/>
              <a:t>There are no wrong answers and facilitators should make connections between our individual “INSTRUCTIONS”, the Object of Rotary and other tenets of our organization, like the 5 Avenues of Service, “Service Above Self” and the great things Rotarians do in their clubs, communities and around the world</a:t>
            </a:r>
          </a:p>
          <a:p>
            <a:pPr marL="228600" indent="-228600">
              <a:buAutoNum type="arabicPeriod"/>
            </a:pPr>
            <a:r>
              <a:rPr lang="en-US" sz="1600" dirty="0"/>
              <a:t>They are part of a distinguished history of collective and individual service called Rotary. These tenets are the Roots of Rotary</a:t>
            </a:r>
          </a:p>
        </p:txBody>
      </p:sp>
      <p:sp>
        <p:nvSpPr>
          <p:cNvPr id="5" name="Slide Number Placeholder 4">
            <a:extLst>
              <a:ext uri="{FF2B5EF4-FFF2-40B4-BE49-F238E27FC236}">
                <a16:creationId xmlns:a16="http://schemas.microsoft.com/office/drawing/2014/main" id="{884FA1C2-A419-4774-8DF4-DF5721860CD9}"/>
              </a:ext>
            </a:extLst>
          </p:cNvPr>
          <p:cNvSpPr>
            <a:spLocks noGrp="1"/>
          </p:cNvSpPr>
          <p:nvPr>
            <p:ph type="sldNum" sz="quarter" idx="5"/>
          </p:nvPr>
        </p:nvSpPr>
        <p:spPr/>
        <p:txBody>
          <a:bodyPr/>
          <a:lstStyle/>
          <a:p>
            <a:fld id="{30297127-1E13-4AA5-AC18-6841A99A8065}" type="slidenum">
              <a:rPr lang="en-US" smtClean="0"/>
              <a:t>21</a:t>
            </a:fld>
            <a:endParaRPr lang="en-US"/>
          </a:p>
        </p:txBody>
      </p:sp>
    </p:spTree>
    <p:extLst>
      <p:ext uri="{BB962C8B-B14F-4D97-AF65-F5344CB8AC3E}">
        <p14:creationId xmlns:p14="http://schemas.microsoft.com/office/powerpoint/2010/main" val="35262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855318"/>
            <a:ext cx="5486400" cy="3959678"/>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742950" lvl="1" indent="-285750">
              <a:lnSpc>
                <a:spcPct val="107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INS-ROR 2 – People of Action Campaign</a:t>
            </a:r>
          </a:p>
          <a:p>
            <a:pPr marL="342900" marR="0" lvl="0" indent="-342900">
              <a:lnSpc>
                <a:spcPct val="107000"/>
              </a:lnSpc>
              <a:spcBef>
                <a:spcPts val="0"/>
              </a:spcBef>
              <a:spcAft>
                <a:spcPts val="0"/>
              </a:spcAft>
              <a:buFont typeface="+mj-lt"/>
              <a:buAutoNum type="arabicPeriod" startAt="2"/>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 Participant Manual provides relevant resources for participants with thought provoking questions and activities. Some content and activities provided during this session will supplement but not necessarily directly follow what is found in the participant manual.</a:t>
            </a: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Arial" panose="020B0604020202020204" pitchFamily="34" charse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8AB573D-B8C2-4D81-BF7A-BB6925A18B2D}"/>
              </a:ext>
            </a:extLst>
          </p:cNvPr>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75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“Rotary’s Set of Instructions listed on the slide</a:t>
            </a:r>
          </a:p>
          <a:p>
            <a:pPr marL="228600" indent="-228600">
              <a:buAutoNum type="arabicPeriod"/>
            </a:pPr>
            <a:r>
              <a:rPr lang="en-US" sz="1600" dirty="0"/>
              <a:t>Ask participants the question:</a:t>
            </a:r>
          </a:p>
          <a:p>
            <a:pPr lvl="1"/>
            <a:r>
              <a:rPr lang="en-US" sz="1600" b="1" dirty="0"/>
              <a:t>Where do you find these Rotary Documents? Raise your VIRTUAL Hand and unmute to respond</a:t>
            </a:r>
          </a:p>
          <a:p>
            <a:pPr marL="228600" indent="-228600">
              <a:buAutoNum type="arabicPeriod"/>
            </a:pPr>
            <a:r>
              <a:rPr lang="en-US" sz="1600" dirty="0"/>
              <a:t>Respond to ideas offered by the group</a:t>
            </a:r>
          </a:p>
          <a:p>
            <a:pPr marL="228600" indent="-228600">
              <a:buAutoNum type="arabicPeriod"/>
            </a:pPr>
            <a:r>
              <a:rPr lang="en-US" sz="1600" dirty="0"/>
              <a:t>If not already mentioned share places where they are located</a:t>
            </a:r>
          </a:p>
          <a:p>
            <a:pPr marL="685800" lvl="1" indent="-228600">
              <a:buFont typeface="Arial" panose="020B0604020202020204" pitchFamily="34" charset="0"/>
              <a:buChar char="•"/>
            </a:pPr>
            <a:r>
              <a:rPr lang="en-US" sz="1600" dirty="0"/>
              <a:t>RI, District and Club websites</a:t>
            </a:r>
          </a:p>
          <a:p>
            <a:pPr marL="685800" lvl="1" indent="-228600">
              <a:buFont typeface="Arial" panose="020B0604020202020204" pitchFamily="34" charset="0"/>
              <a:buChar char="•"/>
            </a:pPr>
            <a:r>
              <a:rPr lang="en-US" sz="1600" dirty="0"/>
              <a:t>Rotarian Magazine (There’s always a page about 2/3 of the way through)</a:t>
            </a:r>
          </a:p>
          <a:p>
            <a:pPr marL="685800" lvl="1" indent="-228600">
              <a:buFont typeface="Arial" panose="020B0604020202020204" pitchFamily="34" charset="0"/>
              <a:buChar char="•"/>
            </a:pPr>
            <a:r>
              <a:rPr lang="en-US" sz="1600" dirty="0"/>
              <a:t>RLI Participant Manual Part 2 Rotary &amp; Ethics</a:t>
            </a:r>
          </a:p>
        </p:txBody>
      </p:sp>
      <p:sp>
        <p:nvSpPr>
          <p:cNvPr id="5" name="Slide Number Placeholder 4">
            <a:extLst>
              <a:ext uri="{FF2B5EF4-FFF2-40B4-BE49-F238E27FC236}">
                <a16:creationId xmlns:a16="http://schemas.microsoft.com/office/drawing/2014/main" id="{619D6480-029F-4201-B4E5-4CD86D2B8162}"/>
              </a:ext>
            </a:extLst>
          </p:cNvPr>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8227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2BB9-1AA4-4D0E-2530-3FAF314AE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07E40-BB4F-290B-5A12-77153D67186B}"/>
              </a:ext>
            </a:extLst>
          </p:cNvPr>
          <p:cNvSpPr>
            <a:spLocks noGrp="1" noRot="1" noChangeAspect="1"/>
          </p:cNvSpPr>
          <p:nvPr>
            <p:ph type="sldImg"/>
          </p:nvPr>
        </p:nvSpPr>
        <p:spPr>
          <a:xfrm>
            <a:off x="685800" y="717550"/>
            <a:ext cx="5486400" cy="3086100"/>
          </a:xfrm>
        </p:spPr>
      </p:sp>
      <p:sp>
        <p:nvSpPr>
          <p:cNvPr id="3" name="Notes Placeholder 2">
            <a:extLst>
              <a:ext uri="{FF2B5EF4-FFF2-40B4-BE49-F238E27FC236}">
                <a16:creationId xmlns:a16="http://schemas.microsoft.com/office/drawing/2014/main" id="{BB95B48D-0EE2-DB37-AACE-0121B5FDCBD0}"/>
              </a:ext>
            </a:extLst>
          </p:cNvPr>
          <p:cNvSpPr>
            <a:spLocks noGrp="1"/>
          </p:cNvSpPr>
          <p:nvPr>
            <p:ph type="body" idx="1"/>
          </p:nvPr>
        </p:nvSpPr>
        <p:spPr/>
        <p:txBody>
          <a:bodyPr/>
          <a:lstStyle/>
          <a:p>
            <a:pPr marL="0" indent="0">
              <a:buNone/>
            </a:pPr>
            <a:r>
              <a:rPr lang="en-US" sz="1600" dirty="0"/>
              <a:t>Found online at https://my.rotary.org/en/guiding-principles</a:t>
            </a:r>
          </a:p>
          <a:p>
            <a:pPr marL="0" indent="0">
              <a:buNone/>
            </a:pPr>
            <a:endParaRPr lang="en-US" sz="1600" dirty="0"/>
          </a:p>
          <a:p>
            <a:pPr marL="0" indent="0">
              <a:buNone/>
            </a:pPr>
            <a:r>
              <a:rPr lang="en-US" sz="1600" dirty="0"/>
              <a:t>Or in The Rotarian</a:t>
            </a:r>
          </a:p>
          <a:p>
            <a:pPr marL="0" indent="0">
              <a:buNone/>
            </a:pPr>
            <a:endParaRPr lang="en-US" sz="1600" dirty="0"/>
          </a:p>
        </p:txBody>
      </p:sp>
      <p:sp>
        <p:nvSpPr>
          <p:cNvPr id="5" name="Slide Number Placeholder 4">
            <a:extLst>
              <a:ext uri="{FF2B5EF4-FFF2-40B4-BE49-F238E27FC236}">
                <a16:creationId xmlns:a16="http://schemas.microsoft.com/office/drawing/2014/main" id="{89507B9D-AC10-E2FB-C38C-2B0A959DF4DA}"/>
              </a:ext>
            </a:extLst>
          </p:cNvPr>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161002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73342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Set up the rest of the session with the following: </a:t>
            </a:r>
            <a:r>
              <a:rPr lang="en-US" sz="1600" b="1" dirty="0"/>
              <a:t>For the next 30-45 minutes we will be looking into the history of Rotary or our ROOTS, and find out some interesting things about from where we have come as an organization. </a:t>
            </a:r>
          </a:p>
          <a:p>
            <a:pPr marL="228600" indent="-228600">
              <a:buAutoNum type="arabicPeriod"/>
            </a:pPr>
            <a:r>
              <a:rPr lang="en-US" sz="1600" b="0" dirty="0"/>
              <a:t>Using the following slides briefly review all the guiding principles of Rotary.</a:t>
            </a:r>
          </a:p>
          <a:p>
            <a:pPr marL="228600" indent="-228600">
              <a:buAutoNum type="arabicPeriod"/>
            </a:pPr>
            <a:r>
              <a:rPr lang="en-US" sz="1600" b="0" dirty="0"/>
              <a:t>Discuss the Object of Rotary with the participants</a:t>
            </a:r>
          </a:p>
          <a:p>
            <a:pPr marL="228600" indent="-228600">
              <a:buAutoNum type="arabicPeriod"/>
            </a:pPr>
            <a:r>
              <a:rPr lang="en-US" sz="1600" b="0" dirty="0"/>
              <a:t>Point out how service is built into all four statements</a:t>
            </a:r>
          </a:p>
          <a:p>
            <a:pPr marL="228600" indent="-228600">
              <a:buAutoNum type="arabicPeriod"/>
            </a:pPr>
            <a:r>
              <a:rPr lang="en-US" sz="1600" b="0" dirty="0"/>
              <a:t>Advance through next couple of slides fairly quickly as you point out guiding principles</a:t>
            </a:r>
          </a:p>
          <a:p>
            <a:pPr marL="0" indent="0">
              <a:buNone/>
            </a:pPr>
            <a:r>
              <a:rPr lang="en-US" sz="1600" b="0" dirty="0"/>
              <a:t>============================================</a:t>
            </a:r>
          </a:p>
          <a:p>
            <a:pPr marL="0" indent="0">
              <a:buNone/>
            </a:pPr>
            <a:r>
              <a:rPr lang="en-US" sz="1600" b="0" i="1" dirty="0"/>
              <a:t>Additional comments: The Object of Rotary has evolved over the years. </a:t>
            </a:r>
            <a:r>
              <a:rPr lang="en-US" sz="1600" i="1" dirty="0"/>
              <a:t>The first constitution (1906) had three objects: promotion of business interests, good fellowship, and advancement of community interests. It evolved to six objects by 1920 to include higher standards of service and international service.  The final revision, 1951, had one “Object of Rotary” with the four points on the slide.</a:t>
            </a:r>
            <a:endParaRPr lang="en-US" sz="1600" b="0" i="1" dirty="0"/>
          </a:p>
        </p:txBody>
      </p:sp>
      <p:sp>
        <p:nvSpPr>
          <p:cNvPr id="5" name="Slide Number Placeholder 4">
            <a:extLst>
              <a:ext uri="{FF2B5EF4-FFF2-40B4-BE49-F238E27FC236}">
                <a16:creationId xmlns:a16="http://schemas.microsoft.com/office/drawing/2014/main" id="{7B88AEA0-954C-4DD3-97E8-AE7B0EFCED95}"/>
              </a:ext>
            </a:extLst>
          </p:cNvPr>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111608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that the early Rotarians developed the “Avenues of Service” to help guide our service activities</a:t>
            </a:r>
          </a:p>
          <a:p>
            <a:pPr marL="228600" indent="-228600">
              <a:buAutoNum type="arabicPeriod"/>
            </a:pPr>
            <a:r>
              <a:rPr lang="en-US" sz="1600" dirty="0"/>
              <a:t>Set up two additional principles that form the foundation of Rotary and model behavior of Rotarians</a:t>
            </a:r>
          </a:p>
          <a:p>
            <a:pPr marL="228600" indent="-228600">
              <a:buAutoNum type="arabicPeriod"/>
            </a:pPr>
            <a:r>
              <a:rPr lang="en-US" sz="1600" dirty="0"/>
              <a:t>Advance to next slide</a:t>
            </a:r>
          </a:p>
          <a:p>
            <a:pPr marL="0" indent="0">
              <a:buNone/>
            </a:pPr>
            <a:r>
              <a:rPr lang="en-US" sz="1600" dirty="0"/>
              <a:t>========================================</a:t>
            </a:r>
          </a:p>
          <a:p>
            <a:pPr marL="0" indent="0">
              <a:buNone/>
            </a:pPr>
            <a:r>
              <a:rPr lang="en-US" sz="1600" dirty="0"/>
              <a:t>NOTE: Youth programs have been a big part of Rotary since before the 1960s.  The Youth Service was added in 2010 as “New Generations Service”, but changed to “Youth Service” in 2013 because the term “New Generations” did not translate well in certain parts of the Rotary World.</a:t>
            </a:r>
          </a:p>
        </p:txBody>
      </p:sp>
      <p:sp>
        <p:nvSpPr>
          <p:cNvPr id="5" name="Slide Number Placeholder 4">
            <a:extLst>
              <a:ext uri="{FF2B5EF4-FFF2-40B4-BE49-F238E27FC236}">
                <a16:creationId xmlns:a16="http://schemas.microsoft.com/office/drawing/2014/main" id="{529DBECE-BE00-428D-9738-92E6BA474843}"/>
              </a:ext>
            </a:extLst>
          </p:cNvPr>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247898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r>
              <a:rPr lang="en-US" dirty="0"/>
              <a:t>1</a:t>
            </a:r>
            <a:r>
              <a:rPr lang="en-US" sz="1600" dirty="0"/>
              <a:t>. Four-way test and Code of Conduct form the foundation of Rotary and model the behavior of Rotarian</a:t>
            </a:r>
          </a:p>
        </p:txBody>
      </p:sp>
      <p:sp>
        <p:nvSpPr>
          <p:cNvPr id="5" name="Slide Number Placeholder 4">
            <a:extLst>
              <a:ext uri="{FF2B5EF4-FFF2-40B4-BE49-F238E27FC236}">
                <a16:creationId xmlns:a16="http://schemas.microsoft.com/office/drawing/2014/main" id="{EF54F300-093D-40BB-8E6C-DA46A9BDFBF7}"/>
              </a:ext>
            </a:extLst>
          </p:cNvPr>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30169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a:xfrm>
            <a:off x="685800" y="3946189"/>
            <a:ext cx="5486400" cy="4345885"/>
          </a:xfrm>
        </p:spPr>
        <p:txBody>
          <a:bodyPr/>
          <a:lstStyle/>
          <a:p>
            <a:pPr marL="0" indent="0">
              <a:buNone/>
            </a:pPr>
            <a:r>
              <a:rPr lang="en-US" sz="1400" dirty="0"/>
              <a:t>Refer participants to page 3 of Part 1 Participant Manual / Roots of Rotary </a:t>
            </a:r>
            <a:r>
              <a:rPr lang="en-US" sz="1400" b="1" dirty="0"/>
              <a:t>INS: 1 ROR</a:t>
            </a:r>
            <a:r>
              <a:rPr lang="en-US" sz="1400" dirty="0"/>
              <a:t> - “Good to Know” Sheet for their review and reference</a:t>
            </a:r>
          </a:p>
          <a:p>
            <a:pPr marL="228600" indent="-228600">
              <a:buAutoNum type="arabicPeriod"/>
            </a:pPr>
            <a:endParaRPr lang="en-US" b="0" dirty="0"/>
          </a:p>
        </p:txBody>
      </p:sp>
      <p:sp>
        <p:nvSpPr>
          <p:cNvPr id="5" name="Slide Number Placeholder 4">
            <a:extLst>
              <a:ext uri="{FF2B5EF4-FFF2-40B4-BE49-F238E27FC236}">
                <a16:creationId xmlns:a16="http://schemas.microsoft.com/office/drawing/2014/main" id="{92B6E6D9-22C0-4A1C-AF6C-8C22B9BCB46A}"/>
              </a:ext>
            </a:extLst>
          </p:cNvPr>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16860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Introduce History &amp; Mission Questionnaire: </a:t>
            </a:r>
            <a:br>
              <a:rPr lang="en-US" sz="1400" dirty="0"/>
            </a:br>
            <a:r>
              <a:rPr lang="en-US" sz="1400" b="1" dirty="0"/>
              <a:t>Let’s explore some history together using a True/False Rotary Questionnaire. We’ll do this quiz together. For each question select the green check for true or the red x for false under reactions.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253958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5/7/2026</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5/7/2026</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Roots of Rotary</a:t>
            </a:r>
            <a:br>
              <a:rPr lang="en-US" sz="7200" b="1" dirty="0">
                <a:solidFill>
                  <a:schemeClr val="bg1"/>
                </a:solidFill>
              </a:rPr>
            </a:br>
            <a:r>
              <a:rPr lang="en-US" sz="5400" b="1" dirty="0">
                <a:solidFill>
                  <a:schemeClr val="bg1"/>
                </a:solidFill>
              </a:rPr>
              <a:t>RLI - Part 1</a:t>
            </a:r>
          </a:p>
        </p:txBody>
      </p:sp>
      <p:pic>
        <p:nvPicPr>
          <p:cNvPr id="3" name="Picture 2">
            <a:extLst>
              <a:ext uri="{FF2B5EF4-FFF2-40B4-BE49-F238E27FC236}">
                <a16:creationId xmlns:a16="http://schemas.microsoft.com/office/drawing/2014/main" id="{A5ED7194-392B-9B0B-7712-08A11EF7363D}"/>
              </a:ext>
            </a:extLst>
          </p:cNvPr>
          <p:cNvPicPr>
            <a:picLocks noChangeAspect="1"/>
          </p:cNvPicPr>
          <p:nvPr/>
        </p:nvPicPr>
        <p:blipFill>
          <a:blip r:embed="rId3"/>
          <a:stretch>
            <a:fillRect/>
          </a:stretch>
        </p:blipFill>
        <p:spPr>
          <a:xfrm>
            <a:off x="1020857" y="444642"/>
            <a:ext cx="10150285" cy="1856760"/>
          </a:xfrm>
          <a:prstGeom prst="rect">
            <a:avLst/>
          </a:prstGeom>
        </p:spPr>
      </p:pic>
    </p:spTree>
    <p:extLst>
      <p:ext uri="{BB962C8B-B14F-4D97-AF65-F5344CB8AC3E}">
        <p14:creationId xmlns:p14="http://schemas.microsoft.com/office/powerpoint/2010/main" val="236071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8B7A0FF7-F565-AA36-0643-5E9B983903ED}"/>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Rotary Club of Chicago was founded in 1905 with five members.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Rotary’s founder and first Rotary club president was Paul Harris.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second Rotary club was founded in San Francisco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Rotary Club of Chicago was founded as a service organization.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The Rotary emblem was chosen because it symbolized the fact that Rotarians in the early days were all “big wheels” in the communities. </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International’s current official motto is “Service above Self”.</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4</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Schiele</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fellowship and networking</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symbolizes active work</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History Mission (1-6) </a:t>
            </a:r>
          </a:p>
        </p:txBody>
      </p:sp>
    </p:spTree>
    <p:extLst>
      <p:ext uri="{BB962C8B-B14F-4D97-AF65-F5344CB8AC3E}">
        <p14:creationId xmlns:p14="http://schemas.microsoft.com/office/powerpoint/2010/main" val="8818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3" grpId="0" animBg="1"/>
      <p:bldP spid="13" grpId="1" animBg="1"/>
      <p:bldP spid="14" grpId="0" animBg="1"/>
      <p:bldP spid="14" grpId="1" animBg="1"/>
      <p:bldP spid="15" grpId="0" animBg="1"/>
      <p:bldP spid="15" grpId="1"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43CE7C2E-D407-03D8-5353-22A2106A2DAE}"/>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Four-Way Test was first created in 1932.</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first test in the Four-Way Test is “Is it the Truth?”.</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Youth Exchange is a program focusing on college-age students.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Rotaract Clubs can accept members ages 18-40.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priority project for Rotary International is eradicating Polio.	</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International is a 501c3.</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age 15-19</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No age limit</a:t>
            </a:r>
          </a:p>
          <a:p>
            <a:pPr algn="ctr"/>
            <a:endParaRPr lang="en-US" sz="2400" dirty="0">
              <a:solidFill>
                <a:schemeClr val="tx1"/>
              </a:solidFill>
            </a:endParaRP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501c4 </a:t>
            </a:r>
          </a:p>
          <a:p>
            <a:pPr algn="ctr"/>
            <a:r>
              <a:rPr lang="en-US" sz="2400" dirty="0">
                <a:solidFill>
                  <a:schemeClr val="tx1"/>
                </a:solidFill>
              </a:rPr>
              <a:t>TRF is a 501c3.</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History Mission (7-12) </a:t>
            </a:r>
          </a:p>
        </p:txBody>
      </p:sp>
    </p:spTree>
    <p:extLst>
      <p:ext uri="{BB962C8B-B14F-4D97-AF65-F5344CB8AC3E}">
        <p14:creationId xmlns:p14="http://schemas.microsoft.com/office/powerpoint/2010/main" val="18104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3" grpId="0" animBg="1"/>
      <p:bldP spid="13" grpId="1" animBg="1"/>
      <p:bldP spid="14" grpId="0" animBg="1"/>
      <p:bldP spid="14" grpId="1" animBg="1"/>
      <p:bldP spid="15" grpId="0" animBg="1"/>
      <p:bldP spid="15" grpId="1"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20A4467E-F761-0BC6-F251-2CE2C3699281}"/>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31A0C9C1-C00F-7352-F3F2-7DE60D216ADF}"/>
              </a:ext>
            </a:extLst>
          </p:cNvPr>
          <p:cNvSpPr>
            <a:spLocks noGrp="1"/>
          </p:cNvSpPr>
          <p:nvPr>
            <p:ph type="ctrTitle"/>
          </p:nvPr>
        </p:nvSpPr>
        <p:spPr/>
        <p:txBody>
          <a:bodyPr>
            <a:normAutofit/>
          </a:bodyPr>
          <a:lstStyle/>
          <a:p>
            <a:r>
              <a:rPr lang="en-US" sz="7200" dirty="0">
                <a:solidFill>
                  <a:schemeClr val="accent1">
                    <a:lumMod val="50000"/>
                  </a:schemeClr>
                </a:solidFill>
                <a:latin typeface="Britannic Bold" panose="020B0903060703020204" pitchFamily="34" charset="0"/>
              </a:rPr>
              <a:t>Rotary Awareness Breakouts</a:t>
            </a:r>
          </a:p>
        </p:txBody>
      </p:sp>
      <p:sp>
        <p:nvSpPr>
          <p:cNvPr id="3" name="Subtitle 2">
            <a:extLst>
              <a:ext uri="{FF2B5EF4-FFF2-40B4-BE49-F238E27FC236}">
                <a16:creationId xmlns:a16="http://schemas.microsoft.com/office/drawing/2014/main" id="{9697611A-AD44-34C8-ADC5-5F7F4F2F31FD}"/>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B5706518-D26E-C30B-8989-3585AD9A0B62}"/>
              </a:ext>
            </a:extLst>
          </p:cNvPr>
          <p:cNvPicPr>
            <a:picLocks noChangeAspect="1"/>
          </p:cNvPicPr>
          <p:nvPr/>
        </p:nvPicPr>
        <p:blipFill>
          <a:blip r:embed="rId4"/>
          <a:stretch>
            <a:fillRect/>
          </a:stretch>
        </p:blipFill>
        <p:spPr>
          <a:xfrm>
            <a:off x="9801225" y="4632316"/>
            <a:ext cx="1733550" cy="1743075"/>
          </a:xfrm>
          <a:prstGeom prst="rect">
            <a:avLst/>
          </a:prstGeom>
        </p:spPr>
      </p:pic>
    </p:spTree>
    <p:extLst>
      <p:ext uri="{BB962C8B-B14F-4D97-AF65-F5344CB8AC3E}">
        <p14:creationId xmlns:p14="http://schemas.microsoft.com/office/powerpoint/2010/main" val="317690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8EA051-318A-DF8F-215E-D1D383A045EA}"/>
              </a:ext>
            </a:extLst>
          </p:cNvPr>
          <p:cNvPicPr>
            <a:picLocks noChangeAspect="1"/>
          </p:cNvPicPr>
          <p:nvPr/>
        </p:nvPicPr>
        <p:blipFill>
          <a:blip r:embed="rId3"/>
          <a:stretch>
            <a:fillRect/>
          </a:stretch>
        </p:blipFill>
        <p:spPr>
          <a:xfrm>
            <a:off x="3133725" y="471488"/>
            <a:ext cx="4486275" cy="5915025"/>
          </a:xfrm>
          <a:prstGeom prst="rect">
            <a:avLst/>
          </a:prstGeom>
        </p:spPr>
      </p:pic>
      <p:pic>
        <p:nvPicPr>
          <p:cNvPr id="9" name="Picture 8">
            <a:extLst>
              <a:ext uri="{FF2B5EF4-FFF2-40B4-BE49-F238E27FC236}">
                <a16:creationId xmlns:a16="http://schemas.microsoft.com/office/drawing/2014/main" id="{F56BC8FA-C94A-4E72-F7E0-A146C85B5B42}"/>
              </a:ext>
            </a:extLst>
          </p:cNvPr>
          <p:cNvPicPr>
            <a:picLocks noChangeAspect="1"/>
          </p:cNvPicPr>
          <p:nvPr/>
        </p:nvPicPr>
        <p:blipFill>
          <a:blip r:embed="rId4"/>
          <a:stretch>
            <a:fillRect/>
          </a:stretch>
        </p:blipFill>
        <p:spPr>
          <a:xfrm>
            <a:off x="7703784" y="471488"/>
            <a:ext cx="4335816" cy="5915025"/>
          </a:xfrm>
          <a:prstGeom prst="rect">
            <a:avLst/>
          </a:prstGeom>
        </p:spPr>
      </p:pic>
    </p:spTree>
    <p:extLst>
      <p:ext uri="{BB962C8B-B14F-4D97-AF65-F5344CB8AC3E}">
        <p14:creationId xmlns:p14="http://schemas.microsoft.com/office/powerpoint/2010/main" val="344525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B56D-3373-4C0A-A51A-03D31B0759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A32AAD-7959-FD2F-1A48-A06197D9BDF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449AF86-43EE-5075-8C06-25D7C25A635C}"/>
              </a:ext>
            </a:extLst>
          </p:cNvPr>
          <p:cNvPicPr>
            <a:picLocks noChangeAspect="1"/>
          </p:cNvPicPr>
          <p:nvPr/>
        </p:nvPicPr>
        <p:blipFill>
          <a:blip r:embed="rId3"/>
          <a:stretch>
            <a:fillRect/>
          </a:stretch>
        </p:blipFill>
        <p:spPr>
          <a:xfrm>
            <a:off x="378142" y="0"/>
            <a:ext cx="11435715" cy="6858000"/>
          </a:xfrm>
          <a:prstGeom prst="rect">
            <a:avLst/>
          </a:prstGeom>
        </p:spPr>
      </p:pic>
      <p:sp>
        <p:nvSpPr>
          <p:cNvPr id="8" name="Rectangle 7">
            <a:extLst>
              <a:ext uri="{FF2B5EF4-FFF2-40B4-BE49-F238E27FC236}">
                <a16:creationId xmlns:a16="http://schemas.microsoft.com/office/drawing/2014/main" id="{AC93D650-9428-CF9C-3469-E5F52FF159D4}"/>
              </a:ext>
            </a:extLst>
          </p:cNvPr>
          <p:cNvSpPr/>
          <p:nvPr/>
        </p:nvSpPr>
        <p:spPr>
          <a:xfrm>
            <a:off x="0" y="0"/>
            <a:ext cx="3550920"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404A866-C8B1-7DC5-26AA-E5BE78F191DE}"/>
              </a:ext>
            </a:extLst>
          </p:cNvPr>
          <p:cNvSpPr/>
          <p:nvPr/>
        </p:nvSpPr>
        <p:spPr>
          <a:xfrm>
            <a:off x="3550920" y="-14923"/>
            <a:ext cx="2697480" cy="6858000"/>
          </a:xfrm>
          <a:prstGeom prst="rect">
            <a:avLst/>
          </a:prstGeom>
          <a:solidFill>
            <a:schemeClr val="accent4">
              <a:lumMod val="40000"/>
              <a:lumOff val="6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9C3C99-B812-868B-1AD5-24346A0BCDBB}"/>
              </a:ext>
            </a:extLst>
          </p:cNvPr>
          <p:cNvSpPr/>
          <p:nvPr/>
        </p:nvSpPr>
        <p:spPr>
          <a:xfrm>
            <a:off x="6248400" y="0"/>
            <a:ext cx="2697480" cy="6858000"/>
          </a:xfrm>
          <a:prstGeom prst="rect">
            <a:avLst/>
          </a:prstGeom>
          <a:solidFill>
            <a:schemeClr val="accent6">
              <a:lumMod val="40000"/>
              <a:lumOff val="6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73F539C-8437-6733-7EAE-723CF868278C}"/>
              </a:ext>
            </a:extLst>
          </p:cNvPr>
          <p:cNvSpPr/>
          <p:nvPr/>
        </p:nvSpPr>
        <p:spPr>
          <a:xfrm>
            <a:off x="8961120" y="-44769"/>
            <a:ext cx="3246119" cy="6887846"/>
          </a:xfrm>
          <a:prstGeom prst="rect">
            <a:avLst/>
          </a:prstGeom>
          <a:solidFill>
            <a:schemeClr val="accent2">
              <a:lumMod val="40000"/>
              <a:lumOff val="6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861E712E-2FFA-C43C-6F1A-97547691923C}"/>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8</a:t>
            </a:r>
          </a:p>
          <a:p>
            <a:pPr algn="ctr"/>
            <a:r>
              <a:rPr lang="en-US" sz="1600" dirty="0"/>
              <a:t>At the first Rotary Convention in 1910, keynote speaker Daniel Cady of the Rotary Club of New York told the audience that Rotary then with 16 clubs, would have 1000 clubs around the world within 80 years. When would Rotary add the 1000th club?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1000th Rotary Club was added in 1921, only 11 years after Cady’s speech.</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15</a:t>
            </a:r>
          </a:p>
          <a:p>
            <a:pPr algn="ctr"/>
            <a:r>
              <a:rPr lang="en-US" sz="2400" dirty="0"/>
              <a:t>During the Great Depression, the Rotary Club of Muncie, Indiana helped launch the Muncie Plan. </a:t>
            </a:r>
          </a:p>
          <a:p>
            <a:pPr algn="ctr"/>
            <a:r>
              <a:rPr lang="en-US" sz="2400" dirty="0"/>
              <a:t>What was it? </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Muncie Rotary Club promoted home improvement to boost sales at struggling hardware stores and reduce 80 percent unemployment rate among construction workers and tradesman. The plan was successful.</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5</a:t>
            </a:r>
          </a:p>
          <a:p>
            <a:pPr algn="ctr"/>
            <a:r>
              <a:rPr lang="en-US" sz="2800" dirty="0"/>
              <a:t> Who was the first president of a Rotary Club?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13</a:t>
            </a:r>
          </a:p>
          <a:p>
            <a:pPr algn="ctr"/>
            <a:r>
              <a:rPr lang="en-US" sz="2400" dirty="0"/>
              <a:t>What is the largest annual public relations project of Rotary Clubs in the United States and Canada?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a:p>
            <a:pPr algn="ctr"/>
            <a:r>
              <a:rPr lang="en-US" sz="2400" dirty="0"/>
              <a:t>How many people attended the first Rotary meeting on Thursday evening, February 23, 1905?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14</a:t>
            </a:r>
          </a:p>
          <a:p>
            <a:pPr algn="ctr"/>
            <a:r>
              <a:rPr lang="en-US" sz="2400" dirty="0"/>
              <a:t>In what country was the first Rotary outside of the United States?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first non-USA Rotary Club was in Winnipeg, Canada, 2010 (Dublin, Ireland, first outside of North American on 22 February 1911.)</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Four – Paul Harris, Silvester Schiele and Hiram </a:t>
            </a:r>
            <a:r>
              <a:rPr lang="en-US" sz="2400" dirty="0" err="1">
                <a:solidFill>
                  <a:schemeClr val="tx1"/>
                </a:solidFill>
              </a:rPr>
              <a:t>Shorey</a:t>
            </a:r>
            <a:r>
              <a:rPr lang="en-US" sz="2400" dirty="0">
                <a:solidFill>
                  <a:schemeClr val="tx1"/>
                </a:solidFill>
              </a:rPr>
              <a:t> met in Gustavus Loehr’s office.</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Rotary float in the Rose Parade is seen by between 250-million and 1-billion people every year. Every Rotarian in District 5280 and adjacent districts contributes $3 annually which is collected in their district dues.</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Paul Harris nominated Silvester Schiele because Paul preferred to work behind the scenes to attract new members.</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189926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0" grpId="0" animBg="1"/>
      <p:bldP spid="15" grpId="0" animBg="1"/>
      <p:bldP spid="15" grpId="1" animBg="1"/>
      <p:bldP spid="23" grpId="0" animBg="1"/>
      <p:bldP spid="14" grpId="0" animBg="1"/>
      <p:bldP spid="14" grpId="1" animBg="1"/>
      <p:bldP spid="13" grpId="0" animBg="1"/>
      <p:bldP spid="13" grpId="1" animBg="1"/>
      <p:bldP spid="8" grpId="0" animBg="1"/>
      <p:bldP spid="8" grpId="1" animBg="1"/>
      <p:bldP spid="4" grpId="0" animBg="1"/>
      <p:bldP spid="4" grpId="1" animBg="1"/>
      <p:bldP spid="18" grpId="0" animBg="1"/>
      <p:bldP spid="19"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DDEF007D-E3A7-F622-061D-86B8FA0BDA9B}"/>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16</a:t>
            </a:r>
          </a:p>
          <a:p>
            <a:pPr algn="ctr"/>
            <a:r>
              <a:rPr lang="en-US" sz="2400" dirty="0"/>
              <a:t>Where and when did RYLA begin?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12</a:t>
            </a:r>
          </a:p>
          <a:p>
            <a:pPr algn="ctr"/>
            <a:r>
              <a:rPr lang="en-US" sz="2000" dirty="0"/>
              <a:t>What is the greatest distance from Chicago that a Rotary Club banner has been displayed?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18</a:t>
            </a:r>
          </a:p>
          <a:p>
            <a:pPr algn="ctr"/>
            <a:r>
              <a:rPr lang="en-US" sz="1600" dirty="0"/>
              <a:t>In 1978 the Rotary Club of Duarte (California) admitted three women in contravention of the Rotary constitution. The woman’s fight to become Rotarians went all the way to the Supreme Court. How many justices voted for and how many voted against the issue?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a:t>
            </a:r>
          </a:p>
          <a:p>
            <a:pPr algn="ctr"/>
            <a:r>
              <a:rPr lang="en-US" sz="2400" dirty="0"/>
              <a:t>What was the first Rotary Club community project?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19</a:t>
            </a:r>
          </a:p>
          <a:p>
            <a:pPr algn="ctr"/>
            <a:r>
              <a:rPr lang="en-US" sz="2400" dirty="0"/>
              <a:t>What was the smallest and largest RI Convention attendance?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7</a:t>
            </a:r>
          </a:p>
          <a:p>
            <a:pPr algn="ctr"/>
            <a:r>
              <a:rPr lang="en-US" sz="2400" dirty="0"/>
              <a:t>For how long was Rotary primarily a friendship and business reciprocity organization?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Only about two years; then the club added a third objective: to perform civic service.</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smallest convention was the first in 1910 with 60 attendees. The largest was in 2004 in Osaka, Japan with 43,381 registrants.</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‘comfort station’ in downtown Chicago. Public restrooms were typically found only in saloons at that time, and unaccompanied women were not permitted to enter saloons.</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tx1"/>
                </a:solidFill>
              </a:rPr>
              <a:t>The Supreme Court, in a 7-0 decision in 1987 agreed that clubs could admit women. Sylvia Whitlock was the first president of the Duarte Club and therefore the first woman president of any Rotary Club.</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tx1"/>
                </a:solidFill>
              </a:rPr>
              <a:t>Astronaut Frank Borman, of the Rotary Club of Space Center Houston, took a club banner on his orbit around the moon in Apollo 8.</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RYLA, the Rotary Youth Leadership Awards, began in 1959 by Rotarians from Queensland, Australia, organized a weeklong conference for outstanding young people. In 1971 the RI Board officially adopted RYLA as a youth program.</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37651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3" grpId="0" animBg="1"/>
      <p:bldP spid="13" grpId="1" animBg="1"/>
      <p:bldP spid="9" grpId="0" animBg="1"/>
      <p:bldP spid="9" grpId="1" animBg="1"/>
      <p:bldP spid="8" grpId="0" animBg="1"/>
      <p:bldP spid="8" grpId="1" animBg="1"/>
      <p:bldP spid="4" grpId="0" animBg="1"/>
      <p:bldP spid="4" grpId="1"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B254F665-5306-9CAA-917B-FB8340043CB4}"/>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17</a:t>
            </a:r>
          </a:p>
          <a:p>
            <a:pPr algn="ctr"/>
            <a:r>
              <a:rPr lang="en-US" sz="2400" dirty="0"/>
              <a:t>Youth Exchange is one of Rotary’s most popular and successful programs. When and where was the first exchange?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9</a:t>
            </a:r>
          </a:p>
          <a:p>
            <a:pPr algn="ctr"/>
            <a:r>
              <a:rPr lang="en-US" sz="2000" dirty="0"/>
              <a:t>In 1911 Paul Harris gave Chesley Perry a budget of $25.44 to complete a daunting task. What was the task?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3</a:t>
            </a:r>
          </a:p>
          <a:p>
            <a:pPr algn="ctr"/>
            <a:r>
              <a:rPr lang="en-US" sz="2400" dirty="0"/>
              <a:t>Who can you ‘blame’ for introducing singing to Rotary Club meetings and what was his profession?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11</a:t>
            </a:r>
          </a:p>
          <a:p>
            <a:pPr algn="ctr"/>
            <a:r>
              <a:rPr lang="en-US" sz="2400" dirty="0"/>
              <a:t>What is the greatest distance from Chicago that a Rotary pin has been displayed?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21</a:t>
            </a:r>
          </a:p>
          <a:p>
            <a:pPr algn="ctr"/>
            <a:r>
              <a:rPr lang="en-US" sz="2400" dirty="0"/>
              <a:t>How much has Rotary pledged to meet the Gates Foundation Challenge?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a:t>
            </a:r>
          </a:p>
          <a:p>
            <a:pPr algn="ctr"/>
            <a:r>
              <a:rPr lang="en-US" dirty="0"/>
              <a:t>Engineer and Rotarian Oscar </a:t>
            </a:r>
            <a:r>
              <a:rPr lang="en-US" dirty="0" err="1"/>
              <a:t>Bjorge</a:t>
            </a:r>
            <a:r>
              <a:rPr lang="en-US" dirty="0"/>
              <a:t>, from the Rotary Club of Duluth (Minnesota), was annoyed at the inconsistency of the Rotary symbol, calling it “an insult to engineering”. What did Oscar fix?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Oscar </a:t>
            </a:r>
            <a:r>
              <a:rPr lang="en-US" sz="2400" dirty="0" err="1">
                <a:solidFill>
                  <a:schemeClr val="tx1"/>
                </a:solidFill>
              </a:rPr>
              <a:t>Bjorge</a:t>
            </a:r>
            <a:r>
              <a:rPr lang="en-US" sz="2400" dirty="0">
                <a:solidFill>
                  <a:schemeClr val="tx1"/>
                </a:solidFill>
              </a:rPr>
              <a:t> standardized the Rotary wheel with six (6) spokes, 24 teeth and a keyway “because we are workers, not idlers.”</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2007 Rotary pledged in $100 million to match the $100 million in challenge grants received from the Bill and Melinda Gates Foundation. Over the years the challenge has increased currently $50 million a year matched 2 to 1.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Astronaut Buzz Aldrin, an honorary Rotarian of the Rotary Club of Spring Lake-Brielle, New Jersey, where his father was a member, planted a Four-Way Test pin on the moon when he landed </a:t>
            </a:r>
          </a:p>
          <a:p>
            <a:pPr algn="ctr"/>
            <a:r>
              <a:rPr lang="en-US" dirty="0">
                <a:solidFill>
                  <a:schemeClr val="tx1"/>
                </a:solidFill>
              </a:rPr>
              <a:t>Apollo 11.</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Harry Ruggles - printer</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To mimeograph and mail a new publication, The National Rotarian, to all 2000 Rotarians in the 23 clubs nationwide.</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first youth exchange was when the Rotary Club of Copenhagen Denmark arranged to host several American boys in 1921.</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29049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3" grpId="0" animBg="1"/>
      <p:bldP spid="13" grpId="1" animBg="1"/>
      <p:bldP spid="9" grpId="0" animBg="1"/>
      <p:bldP spid="9" grpId="1" animBg="1"/>
      <p:bldP spid="8" grpId="0" animBg="1"/>
      <p:bldP spid="8" grpId="1" animBg="1"/>
      <p:bldP spid="4" grpId="0" animBg="1"/>
      <p:bldP spid="4" grpId="1"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4</a:t>
            </a:r>
          </a:p>
          <a:p>
            <a:pPr algn="ctr"/>
            <a:r>
              <a:rPr lang="en-US" sz="2400" dirty="0"/>
              <a:t>Men with Friends; The Blue Boys; The Conspirators; The Round Table – What do these names have in common?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20</a:t>
            </a:r>
          </a:p>
          <a:p>
            <a:pPr algn="ctr"/>
            <a:r>
              <a:rPr lang="en-US" sz="2400" dirty="0"/>
              <a:t>Name the countries where polio is still endemic?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6</a:t>
            </a:r>
          </a:p>
          <a:p>
            <a:pPr algn="ctr"/>
            <a:r>
              <a:rPr lang="en-US" sz="2400" dirty="0"/>
              <a:t>How much were annual dues at the first Rotary Club? </a:t>
            </a:r>
          </a:p>
        </p:txBody>
      </p:sp>
      <p:pic>
        <p:nvPicPr>
          <p:cNvPr id="2" name="Picture 1" descr="A group of people posing for a photo">
            <a:extLst>
              <a:ext uri="{FF2B5EF4-FFF2-40B4-BE49-F238E27FC236}">
                <a16:creationId xmlns:a16="http://schemas.microsoft.com/office/drawing/2014/main" id="{9C23CBC1-75F9-68D8-9922-77A92207AAEE}"/>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There were no dues at the first Rotary Club. The group voted there would be no dues and all club expenses would be paid from 50 cent fines.</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Afghanistan and Pakistan have yet to become polio free. All other countries and regions across the globe have been certified polio free.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the third meeting of the group in Chicago that would become Rotary, each name was considered for the new club.</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36786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4" grpId="0" animBg="1"/>
      <p:bldP spid="4" grpId="1"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BD2F9-0372-4FC4-85D6-35C5F8CC8E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43"/>
          <a:stretch/>
        </p:blipFill>
        <p:spPr>
          <a:xfrm>
            <a:off x="-1" y="10"/>
            <a:ext cx="12192000" cy="6857990"/>
          </a:xfrm>
          <a:prstGeom prst="rect">
            <a:avLst/>
          </a:prstGeom>
        </p:spPr>
      </p:pic>
      <p:sp>
        <p:nvSpPr>
          <p:cNvPr id="2" name="Title 1">
            <a:extLst>
              <a:ext uri="{FF2B5EF4-FFF2-40B4-BE49-F238E27FC236}">
                <a16:creationId xmlns:a16="http://schemas.microsoft.com/office/drawing/2014/main" id="{B2DACBC6-777A-44A9-A360-0F504A0C4635}"/>
              </a:ext>
            </a:extLst>
          </p:cNvPr>
          <p:cNvSpPr>
            <a:spLocks noGrp="1"/>
          </p:cNvSpPr>
          <p:nvPr>
            <p:ph type="title"/>
          </p:nvPr>
        </p:nvSpPr>
        <p:spPr>
          <a:xfrm>
            <a:off x="5281448" y="2945581"/>
            <a:ext cx="4204137" cy="1342754"/>
          </a:xfrm>
        </p:spPr>
        <p:txBody>
          <a:bodyPr>
            <a:normAutofit/>
          </a:bodyPr>
          <a:lstStyle/>
          <a:p>
            <a:pPr algn="ctr"/>
            <a:r>
              <a:rPr lang="en-US" sz="3600" b="1" dirty="0">
                <a:solidFill>
                  <a:schemeClr val="bg1"/>
                </a:solidFill>
              </a:rPr>
              <a:t>Rotary from 1907 to the Present</a:t>
            </a:r>
          </a:p>
        </p:txBody>
      </p:sp>
      <p:graphicFrame>
        <p:nvGraphicFramePr>
          <p:cNvPr id="5" name="Content Placeholder 2">
            <a:extLst>
              <a:ext uri="{FF2B5EF4-FFF2-40B4-BE49-F238E27FC236}">
                <a16:creationId xmlns:a16="http://schemas.microsoft.com/office/drawing/2014/main" id="{87077BBC-07F2-4B63-8ECE-C0557EE8B115}"/>
              </a:ext>
            </a:extLst>
          </p:cNvPr>
          <p:cNvGraphicFramePr>
            <a:graphicFrameLocks noGrp="1"/>
          </p:cNvGraphicFramePr>
          <p:nvPr>
            <p:ph idx="1"/>
            <p:extLst>
              <p:ext uri="{D42A27DB-BD31-4B8C-83A1-F6EECF244321}">
                <p14:modId xmlns:p14="http://schemas.microsoft.com/office/powerpoint/2010/main" val="1861548590"/>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088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02702" y="978062"/>
            <a:ext cx="2845534" cy="831465"/>
          </a:xfrm>
        </p:spPr>
        <p:txBody>
          <a:bodyPr>
            <a:noAutofit/>
          </a:bodyPr>
          <a:lstStyle/>
          <a:p>
            <a:r>
              <a:rPr lang="en-US" sz="8000" dirty="0">
                <a:ln>
                  <a:solidFill>
                    <a:srgbClr val="FFC000"/>
                  </a:solidFill>
                </a:ln>
                <a:solidFill>
                  <a:srgbClr val="FF9900"/>
                </a:solidFill>
              </a:rPr>
              <a:t>Goals:</a:t>
            </a:r>
          </a:p>
        </p:txBody>
      </p:sp>
      <p:grpSp>
        <p:nvGrpSpPr>
          <p:cNvPr id="7" name="Group 6">
            <a:extLst>
              <a:ext uri="{FF2B5EF4-FFF2-40B4-BE49-F238E27FC236}">
                <a16:creationId xmlns:a16="http://schemas.microsoft.com/office/drawing/2014/main" id="{727BE078-6884-4EA9-855B-2B17F3EC7469}"/>
              </a:ext>
            </a:extLst>
          </p:cNvPr>
          <p:cNvGrpSpPr/>
          <p:nvPr/>
        </p:nvGrpSpPr>
        <p:grpSpPr>
          <a:xfrm>
            <a:off x="6235390" y="472840"/>
            <a:ext cx="5565892" cy="1430227"/>
            <a:chOff x="1695148" y="0"/>
            <a:chExt cx="3911543" cy="1143585"/>
          </a:xfrm>
        </p:grpSpPr>
        <p:sp>
          <p:nvSpPr>
            <p:cNvPr id="29" name="Rectangle 28">
              <a:extLst>
                <a:ext uri="{FF2B5EF4-FFF2-40B4-BE49-F238E27FC236}">
                  <a16:creationId xmlns:a16="http://schemas.microsoft.com/office/drawing/2014/main" id="{7CB80E85-0070-4634-AB86-50E36268F944}"/>
                </a:ext>
              </a:extLst>
            </p:cNvPr>
            <p:cNvSpPr/>
            <p:nvPr/>
          </p:nvSpPr>
          <p:spPr>
            <a:xfrm>
              <a:off x="1695148" y="0"/>
              <a:ext cx="3911543" cy="1143585"/>
            </a:xfrm>
            <a:prstGeom prst="rect">
              <a:avLst/>
            </a:prstGeom>
            <a:solidFill>
              <a:schemeClr val="accent6">
                <a:lumMod val="60000"/>
                <a:lumOff val="40000"/>
              </a:schemeClr>
            </a:solid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D0DF8E0B-E784-4E19-9089-4D9B696240D7}"/>
                </a:ext>
              </a:extLst>
            </p:cNvPr>
            <p:cNvSpPr txBox="1"/>
            <p:nvPr/>
          </p:nvSpPr>
          <p:spPr>
            <a:xfrm>
              <a:off x="1695148" y="0"/>
              <a:ext cx="391154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895" tIns="290471" rIns="75895" bIns="290471" numCol="1" spcCol="1270" anchor="ctr" anchorCtr="0">
              <a:noAutofit/>
            </a:bodyPr>
            <a:lstStyle/>
            <a:p>
              <a:pPr marL="0" lvl="0" indent="0" algn="ctr" defTabSz="889000">
                <a:lnSpc>
                  <a:spcPct val="90000"/>
                </a:lnSpc>
                <a:spcBef>
                  <a:spcPct val="0"/>
                </a:spcBef>
                <a:spcAft>
                  <a:spcPct val="35000"/>
                </a:spcAft>
                <a:buNone/>
              </a:pPr>
              <a:r>
                <a:rPr lang="en-US" sz="3200" b="1" kern="1200" dirty="0"/>
                <a:t>Discuss Rotary’s Guiding Principles</a:t>
              </a:r>
            </a:p>
          </p:txBody>
        </p:sp>
      </p:grpSp>
      <p:grpSp>
        <p:nvGrpSpPr>
          <p:cNvPr id="8" name="Group 7">
            <a:extLst>
              <a:ext uri="{FF2B5EF4-FFF2-40B4-BE49-F238E27FC236}">
                <a16:creationId xmlns:a16="http://schemas.microsoft.com/office/drawing/2014/main" id="{644269AD-DF1F-4BCC-B4BE-1387BF7EDF1B}"/>
              </a:ext>
            </a:extLst>
          </p:cNvPr>
          <p:cNvGrpSpPr/>
          <p:nvPr/>
        </p:nvGrpSpPr>
        <p:grpSpPr>
          <a:xfrm>
            <a:off x="3796443" y="480888"/>
            <a:ext cx="2407137" cy="1430227"/>
            <a:chOff x="0" y="0"/>
            <a:chExt cx="1691664" cy="1143585"/>
          </a:xfrm>
        </p:grpSpPr>
        <p:sp>
          <p:nvSpPr>
            <p:cNvPr id="27" name="Rectangle 26">
              <a:extLst>
                <a:ext uri="{FF2B5EF4-FFF2-40B4-BE49-F238E27FC236}">
                  <a16:creationId xmlns:a16="http://schemas.microsoft.com/office/drawing/2014/main" id="{D180BA6A-14A3-47E9-ACD5-5686A86BC2EE}"/>
                </a:ext>
              </a:extLst>
            </p:cNvPr>
            <p:cNvSpPr/>
            <p:nvPr/>
          </p:nvSpPr>
          <p:spPr>
            <a:xfrm>
              <a:off x="0" y="0"/>
              <a:ext cx="1691664" cy="1143585"/>
            </a:xfrm>
            <a:prstGeom prst="rect">
              <a:avLst/>
            </a:prstGeom>
            <a:solidFill>
              <a:srgbClr val="0070C0"/>
            </a:solid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D817CE5E-02CF-49E8-94F6-AD59A2599875}"/>
                </a:ext>
              </a:extLst>
            </p:cNvPr>
            <p:cNvSpPr txBox="1"/>
            <p:nvPr/>
          </p:nvSpPr>
          <p:spPr>
            <a:xfrm>
              <a:off x="0" y="0"/>
              <a:ext cx="1691664"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6" tIns="112961" rIns="51746"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solidFill>
                    <a:schemeClr val="bg1"/>
                  </a:solidFill>
                </a:rPr>
                <a:t>Discuss</a:t>
              </a:r>
            </a:p>
          </p:txBody>
        </p:sp>
      </p:grpSp>
      <p:grpSp>
        <p:nvGrpSpPr>
          <p:cNvPr id="9" name="Group 8">
            <a:extLst>
              <a:ext uri="{FF2B5EF4-FFF2-40B4-BE49-F238E27FC236}">
                <a16:creationId xmlns:a16="http://schemas.microsoft.com/office/drawing/2014/main" id="{584450EE-7E9A-4F61-A5F0-D5BE44035583}"/>
              </a:ext>
            </a:extLst>
          </p:cNvPr>
          <p:cNvGrpSpPr/>
          <p:nvPr/>
        </p:nvGrpSpPr>
        <p:grpSpPr>
          <a:xfrm>
            <a:off x="6203581" y="1991640"/>
            <a:ext cx="5572125" cy="1430227"/>
            <a:chOff x="1689921" y="1214407"/>
            <a:chExt cx="3915923" cy="1143585"/>
          </a:xfrm>
        </p:grpSpPr>
        <p:sp>
          <p:nvSpPr>
            <p:cNvPr id="25" name="Rectangle 24">
              <a:extLst>
                <a:ext uri="{FF2B5EF4-FFF2-40B4-BE49-F238E27FC236}">
                  <a16:creationId xmlns:a16="http://schemas.microsoft.com/office/drawing/2014/main" id="{B2516CD5-05EE-441E-94C8-12FC3D884773}"/>
                </a:ext>
              </a:extLst>
            </p:cNvPr>
            <p:cNvSpPr/>
            <p:nvPr/>
          </p:nvSpPr>
          <p:spPr>
            <a:xfrm>
              <a:off x="1689921" y="1214407"/>
              <a:ext cx="3915923" cy="1143585"/>
            </a:xfrm>
            <a:prstGeom prst="rect">
              <a:avLst/>
            </a:prstGeom>
            <a:solidFill>
              <a:schemeClr val="accent2"/>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77B1D4B8-B690-4A65-B72B-E325D54D3804}"/>
                </a:ext>
              </a:extLst>
            </p:cNvPr>
            <p:cNvSpPr txBox="1"/>
            <p:nvPr/>
          </p:nvSpPr>
          <p:spPr>
            <a:xfrm>
              <a:off x="1689921" y="1214407"/>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Develop Understanding of What Rotary’s Guiding Principles Mean Today</a:t>
              </a:r>
            </a:p>
          </p:txBody>
        </p:sp>
      </p:grpSp>
      <p:grpSp>
        <p:nvGrpSpPr>
          <p:cNvPr id="10" name="Group 9">
            <a:extLst>
              <a:ext uri="{FF2B5EF4-FFF2-40B4-BE49-F238E27FC236}">
                <a16:creationId xmlns:a16="http://schemas.microsoft.com/office/drawing/2014/main" id="{C0B4602F-A6BE-4723-8B42-6D0CBBB4651D}"/>
              </a:ext>
            </a:extLst>
          </p:cNvPr>
          <p:cNvGrpSpPr/>
          <p:nvPr/>
        </p:nvGrpSpPr>
        <p:grpSpPr>
          <a:xfrm>
            <a:off x="3799320" y="1991640"/>
            <a:ext cx="2404260" cy="1430227"/>
            <a:chOff x="278" y="1214407"/>
            <a:chExt cx="1689642" cy="1143585"/>
          </a:xfrm>
        </p:grpSpPr>
        <p:sp>
          <p:nvSpPr>
            <p:cNvPr id="23" name="Rectangle 22">
              <a:extLst>
                <a:ext uri="{FF2B5EF4-FFF2-40B4-BE49-F238E27FC236}">
                  <a16:creationId xmlns:a16="http://schemas.microsoft.com/office/drawing/2014/main" id="{7E0329ED-C8E3-4AA5-90AA-FCE40F626D9E}"/>
                </a:ext>
              </a:extLst>
            </p:cNvPr>
            <p:cNvSpPr/>
            <p:nvPr/>
          </p:nvSpPr>
          <p:spPr>
            <a:xfrm>
              <a:off x="278" y="1214407"/>
              <a:ext cx="1689642" cy="1143585"/>
            </a:xfrm>
            <a:prstGeom prst="rect">
              <a:avLst/>
            </a:prstGeom>
            <a:solidFill>
              <a:srgbClr val="0070C0"/>
            </a:solid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DAE6B6C5-9F2E-48EC-B8BB-28567EA9256A}"/>
                </a:ext>
              </a:extLst>
            </p:cNvPr>
            <p:cNvSpPr txBox="1"/>
            <p:nvPr/>
          </p:nvSpPr>
          <p:spPr>
            <a:xfrm>
              <a:off x="278" y="1214407"/>
              <a:ext cx="1689642"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solidFill>
                    <a:schemeClr val="bg1"/>
                  </a:solidFill>
                </a:rPr>
                <a:t>Develop</a:t>
              </a:r>
            </a:p>
          </p:txBody>
        </p:sp>
      </p:grpSp>
      <p:grpSp>
        <p:nvGrpSpPr>
          <p:cNvPr id="11" name="Group 10">
            <a:extLst>
              <a:ext uri="{FF2B5EF4-FFF2-40B4-BE49-F238E27FC236}">
                <a16:creationId xmlns:a16="http://schemas.microsoft.com/office/drawing/2014/main" id="{CD90F235-2E56-4EF8-9404-573E5A7E85F9}"/>
              </a:ext>
            </a:extLst>
          </p:cNvPr>
          <p:cNvGrpSpPr/>
          <p:nvPr/>
        </p:nvGrpSpPr>
        <p:grpSpPr>
          <a:xfrm>
            <a:off x="6200704" y="3456504"/>
            <a:ext cx="5575811" cy="1481406"/>
            <a:chOff x="1690489" y="2426608"/>
            <a:chExt cx="3915923" cy="1143585"/>
          </a:xfrm>
        </p:grpSpPr>
        <p:sp>
          <p:nvSpPr>
            <p:cNvPr id="21" name="Rectangle 20">
              <a:extLst>
                <a:ext uri="{FF2B5EF4-FFF2-40B4-BE49-F238E27FC236}">
                  <a16:creationId xmlns:a16="http://schemas.microsoft.com/office/drawing/2014/main" id="{FAA8D9AC-A004-458E-88F7-9CF381560C56}"/>
                </a:ext>
              </a:extLst>
            </p:cNvPr>
            <p:cNvSpPr/>
            <p:nvPr/>
          </p:nvSpPr>
          <p:spPr>
            <a:xfrm>
              <a:off x="1690489" y="2426608"/>
              <a:ext cx="3915923" cy="1143585"/>
            </a:xfrm>
            <a:prstGeom prst="rect">
              <a:avLst/>
            </a:prstGeom>
            <a:solidFill>
              <a:schemeClr val="accent3"/>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9C9B89B5-B13B-4230-A100-231BF31B1E88}"/>
                </a:ext>
              </a:extLst>
            </p:cNvPr>
            <p:cNvSpPr txBox="1"/>
            <p:nvPr/>
          </p:nvSpPr>
          <p:spPr>
            <a:xfrm>
              <a:off x="1690489" y="2426608"/>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Recognize the Value of Rotary’s History, Administration and Organization</a:t>
              </a:r>
            </a:p>
          </p:txBody>
        </p:sp>
      </p:grpSp>
      <p:grpSp>
        <p:nvGrpSpPr>
          <p:cNvPr id="12" name="Group 11">
            <a:extLst>
              <a:ext uri="{FF2B5EF4-FFF2-40B4-BE49-F238E27FC236}">
                <a16:creationId xmlns:a16="http://schemas.microsoft.com/office/drawing/2014/main" id="{BA503713-2910-4AAA-999A-2EFF8E0D8CC0}"/>
              </a:ext>
            </a:extLst>
          </p:cNvPr>
          <p:cNvGrpSpPr/>
          <p:nvPr/>
        </p:nvGrpSpPr>
        <p:grpSpPr>
          <a:xfrm>
            <a:off x="3796443" y="3456503"/>
            <a:ext cx="2407945" cy="1481406"/>
            <a:chOff x="278" y="2426608"/>
            <a:chExt cx="1690210" cy="1143585"/>
          </a:xfrm>
        </p:grpSpPr>
        <p:sp>
          <p:nvSpPr>
            <p:cNvPr id="19" name="Rectangle 18">
              <a:extLst>
                <a:ext uri="{FF2B5EF4-FFF2-40B4-BE49-F238E27FC236}">
                  <a16:creationId xmlns:a16="http://schemas.microsoft.com/office/drawing/2014/main" id="{A50A5222-3672-4774-8E3F-5A2F06687EC5}"/>
                </a:ext>
              </a:extLst>
            </p:cNvPr>
            <p:cNvSpPr/>
            <p:nvPr/>
          </p:nvSpPr>
          <p:spPr>
            <a:xfrm>
              <a:off x="278" y="2426608"/>
              <a:ext cx="1690210" cy="1143585"/>
            </a:xfrm>
            <a:prstGeom prst="rect">
              <a:avLst/>
            </a:prstGeom>
            <a:solidFill>
              <a:srgbClr val="0070C0"/>
            </a:solid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34AF04E6-DC94-47E0-9CD0-C70597AD7CBB}"/>
                </a:ext>
              </a:extLst>
            </p:cNvPr>
            <p:cNvSpPr txBox="1"/>
            <p:nvPr/>
          </p:nvSpPr>
          <p:spPr>
            <a:xfrm>
              <a:off x="278" y="2468244"/>
              <a:ext cx="1687624" cy="11019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solidFill>
                    <a:schemeClr val="bg1"/>
                  </a:solidFill>
                </a:rPr>
                <a:t>Recognize</a:t>
              </a:r>
            </a:p>
          </p:txBody>
        </p:sp>
      </p:grpSp>
      <p:grpSp>
        <p:nvGrpSpPr>
          <p:cNvPr id="13" name="Group 12">
            <a:extLst>
              <a:ext uri="{FF2B5EF4-FFF2-40B4-BE49-F238E27FC236}">
                <a16:creationId xmlns:a16="http://schemas.microsoft.com/office/drawing/2014/main" id="{5A73AEF2-9FFB-477B-B5EA-125222201C6E}"/>
              </a:ext>
            </a:extLst>
          </p:cNvPr>
          <p:cNvGrpSpPr/>
          <p:nvPr/>
        </p:nvGrpSpPr>
        <p:grpSpPr>
          <a:xfrm>
            <a:off x="6235391" y="4937909"/>
            <a:ext cx="5540961" cy="1516042"/>
            <a:chOff x="1712276" y="3570193"/>
            <a:chExt cx="3894022" cy="1212201"/>
          </a:xfrm>
        </p:grpSpPr>
        <p:sp>
          <p:nvSpPr>
            <p:cNvPr id="17" name="Rectangle 16">
              <a:extLst>
                <a:ext uri="{FF2B5EF4-FFF2-40B4-BE49-F238E27FC236}">
                  <a16:creationId xmlns:a16="http://schemas.microsoft.com/office/drawing/2014/main" id="{93D65AD3-E22F-4F1A-A723-07B9572C32AB}"/>
                </a:ext>
              </a:extLst>
            </p:cNvPr>
            <p:cNvSpPr/>
            <p:nvPr/>
          </p:nvSpPr>
          <p:spPr>
            <a:xfrm>
              <a:off x="1712276" y="3638808"/>
              <a:ext cx="3894022" cy="1143585"/>
            </a:xfrm>
            <a:prstGeom prst="rect">
              <a:avLst/>
            </a:prstGeom>
            <a:solidFill>
              <a:schemeClr val="accent4"/>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E64FA085-3724-41C3-9084-8958E1FEB5BA}"/>
                </a:ext>
              </a:extLst>
            </p:cNvPr>
            <p:cNvSpPr txBox="1"/>
            <p:nvPr/>
          </p:nvSpPr>
          <p:spPr>
            <a:xfrm>
              <a:off x="1712276" y="3570193"/>
              <a:ext cx="3894022" cy="1212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555" tIns="290471" rIns="75555" bIns="290471" numCol="1" spcCol="1270" anchor="ctr" anchorCtr="0">
              <a:noAutofit/>
            </a:bodyPr>
            <a:lstStyle/>
            <a:p>
              <a:pPr marL="0" lvl="0" indent="0" algn="ctr" defTabSz="889000">
                <a:lnSpc>
                  <a:spcPct val="90000"/>
                </a:lnSpc>
                <a:spcBef>
                  <a:spcPct val="0"/>
                </a:spcBef>
                <a:spcAft>
                  <a:spcPct val="35000"/>
                </a:spcAft>
                <a:buNone/>
              </a:pPr>
              <a:r>
                <a:rPr lang="en-US" sz="2400" b="1" kern="1200" dirty="0"/>
                <a:t>Reflect on How this Understanding Affects Your Role and the Community’s Role in the Community and World</a:t>
              </a:r>
            </a:p>
          </p:txBody>
        </p:sp>
      </p:grpSp>
      <p:grpSp>
        <p:nvGrpSpPr>
          <p:cNvPr id="14" name="Group 13">
            <a:extLst>
              <a:ext uri="{FF2B5EF4-FFF2-40B4-BE49-F238E27FC236}">
                <a16:creationId xmlns:a16="http://schemas.microsoft.com/office/drawing/2014/main" id="{1576A714-53D9-4045-841C-0E74008D8D47}"/>
              </a:ext>
            </a:extLst>
          </p:cNvPr>
          <p:cNvGrpSpPr/>
          <p:nvPr/>
        </p:nvGrpSpPr>
        <p:grpSpPr>
          <a:xfrm>
            <a:off x="3799320" y="5023722"/>
            <a:ext cx="2436070" cy="1481406"/>
            <a:chOff x="278" y="3638808"/>
            <a:chExt cx="1711997" cy="1143585"/>
          </a:xfrm>
        </p:grpSpPr>
        <p:sp>
          <p:nvSpPr>
            <p:cNvPr id="15" name="Rectangle 14">
              <a:extLst>
                <a:ext uri="{FF2B5EF4-FFF2-40B4-BE49-F238E27FC236}">
                  <a16:creationId xmlns:a16="http://schemas.microsoft.com/office/drawing/2014/main" id="{2A498386-59E6-4114-BF5A-7DF37DBFEC13}"/>
                </a:ext>
              </a:extLst>
            </p:cNvPr>
            <p:cNvSpPr/>
            <p:nvPr/>
          </p:nvSpPr>
          <p:spPr>
            <a:xfrm>
              <a:off x="278" y="3638808"/>
              <a:ext cx="1711997" cy="1143585"/>
            </a:xfrm>
            <a:prstGeom prst="rect">
              <a:avLst/>
            </a:prstGeom>
            <a:solidFill>
              <a:srgbClr val="0070C0"/>
            </a:solid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84DB7473-02E4-41EA-AE9A-5F4FB01C3EC8}"/>
                </a:ext>
              </a:extLst>
            </p:cNvPr>
            <p:cNvSpPr txBox="1"/>
            <p:nvPr/>
          </p:nvSpPr>
          <p:spPr>
            <a:xfrm>
              <a:off x="278" y="3638808"/>
              <a:ext cx="1711997" cy="1104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515" tIns="112961" rIns="51515"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solidFill>
                    <a:schemeClr val="bg1"/>
                  </a:solidFill>
                </a:rPr>
                <a:t>Reflect</a:t>
              </a:r>
            </a:p>
          </p:txBody>
        </p:sp>
      </p:grpSp>
    </p:spTree>
    <p:extLst>
      <p:ext uri="{BB962C8B-B14F-4D97-AF65-F5344CB8AC3E}">
        <p14:creationId xmlns:p14="http://schemas.microsoft.com/office/powerpoint/2010/main" val="425670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E98C-3BAA-4C10-99E4-7AD6822F5B2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dirty="0">
                <a:solidFill>
                  <a:schemeClr val="bg1"/>
                </a:solidFill>
                <a:latin typeface="+mn-lt"/>
              </a:rPr>
              <a:t>People of Action Campaign</a:t>
            </a:r>
          </a:p>
        </p:txBody>
      </p:sp>
      <p:pic>
        <p:nvPicPr>
          <p:cNvPr id="5" name="Content Placeholder 4" descr="A picture containing table, person, person, person&#10;&#10;Description automatically generated">
            <a:extLst>
              <a:ext uri="{FF2B5EF4-FFF2-40B4-BE49-F238E27FC236}">
                <a16:creationId xmlns:a16="http://schemas.microsoft.com/office/drawing/2014/main" id="{33C829C2-03F1-4230-8BB5-6FACB117FB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682" r="845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2919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EE20-A654-4F8D-BECC-AA7802C4B3BE}"/>
              </a:ext>
            </a:extLst>
          </p:cNvPr>
          <p:cNvSpPr>
            <a:spLocks noGrp="1"/>
          </p:cNvSpPr>
          <p:nvPr>
            <p:ph type="title"/>
          </p:nvPr>
        </p:nvSpPr>
        <p:spPr>
          <a:xfrm>
            <a:off x="589560" y="856180"/>
            <a:ext cx="4560584" cy="1128068"/>
          </a:xfrm>
        </p:spPr>
        <p:txBody>
          <a:bodyPr anchor="ctr">
            <a:noAutofit/>
          </a:bodyPr>
          <a:lstStyle/>
          <a:p>
            <a:r>
              <a:rPr lang="en-US" sz="4800" b="1" dirty="0">
                <a:solidFill>
                  <a:schemeClr val="accent4"/>
                </a:solidFill>
                <a:latin typeface="+mn-lt"/>
              </a:rPr>
              <a:t>For Your Consideration…..</a:t>
            </a:r>
          </a:p>
        </p:txBody>
      </p:sp>
      <p:sp>
        <p:nvSpPr>
          <p:cNvPr id="3" name="Content Placeholder 2">
            <a:extLst>
              <a:ext uri="{FF2B5EF4-FFF2-40B4-BE49-F238E27FC236}">
                <a16:creationId xmlns:a16="http://schemas.microsoft.com/office/drawing/2014/main" id="{8EA54202-FA6E-4157-87E2-F8D45CDF2570}"/>
              </a:ext>
            </a:extLst>
          </p:cNvPr>
          <p:cNvSpPr>
            <a:spLocks noGrp="1"/>
          </p:cNvSpPr>
          <p:nvPr>
            <p:ph idx="1"/>
          </p:nvPr>
        </p:nvSpPr>
        <p:spPr>
          <a:xfrm>
            <a:off x="589560" y="2169207"/>
            <a:ext cx="5153589" cy="3832613"/>
          </a:xfrm>
        </p:spPr>
        <p:txBody>
          <a:bodyPr anchor="ctr">
            <a:normAutofit/>
          </a:bodyPr>
          <a:lstStyle/>
          <a:p>
            <a:pPr marL="0" indent="0">
              <a:lnSpc>
                <a:spcPct val="100000"/>
              </a:lnSpc>
              <a:buNone/>
            </a:pPr>
            <a:r>
              <a:rPr lang="en-US" sz="3300" b="1" dirty="0">
                <a:solidFill>
                  <a:schemeClr val="accent4"/>
                </a:solidFill>
              </a:rPr>
              <a:t>How does your new knowledge of Rotary History change your perception of what it means to be a Rotarian?</a:t>
            </a:r>
          </a:p>
        </p:txBody>
      </p:sp>
      <p:pic>
        <p:nvPicPr>
          <p:cNvPr id="7" name="Picture 6" descr="A close up of a sign&#10;&#10;Description automatically generated">
            <a:extLst>
              <a:ext uri="{FF2B5EF4-FFF2-40B4-BE49-F238E27FC236}">
                <a16:creationId xmlns:a16="http://schemas.microsoft.com/office/drawing/2014/main" id="{DF2C6112-1648-4CC3-ADC1-072BD850DEE5}"/>
              </a:ext>
            </a:extLst>
          </p:cNvPr>
          <p:cNvPicPr>
            <a:picLocks noChangeAspect="1"/>
          </p:cNvPicPr>
          <p:nvPr/>
        </p:nvPicPr>
        <p:blipFill rotWithShape="1">
          <a:blip r:embed="rId3">
            <a:extLst>
              <a:ext uri="{28A0092B-C50C-407E-A947-70E740481C1C}">
                <a14:useLocalDpi xmlns:a14="http://schemas.microsoft.com/office/drawing/2010/main" val="0"/>
              </a:ext>
            </a:extLst>
          </a:blip>
          <a:srcRect t="3062" r="2" b="2"/>
          <a:stretch/>
        </p:blipFill>
        <p:spPr>
          <a:xfrm>
            <a:off x="5977788" y="799352"/>
            <a:ext cx="5425410" cy="5259296"/>
          </a:xfrm>
          <a:prstGeom prst="rect">
            <a:avLst/>
          </a:prstGeom>
        </p:spPr>
      </p:pic>
    </p:spTree>
    <p:extLst>
      <p:ext uri="{BB962C8B-B14F-4D97-AF65-F5344CB8AC3E}">
        <p14:creationId xmlns:p14="http://schemas.microsoft.com/office/powerpoint/2010/main" val="59847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1187-41B1-4A21-BC77-FB4DB1527C58}"/>
              </a:ext>
            </a:extLst>
          </p:cNvPr>
          <p:cNvSpPr>
            <a:spLocks noGrp="1"/>
          </p:cNvSpPr>
          <p:nvPr>
            <p:ph type="title"/>
          </p:nvPr>
        </p:nvSpPr>
        <p:spPr>
          <a:xfrm>
            <a:off x="642469" y="1066535"/>
            <a:ext cx="3808268" cy="5504688"/>
          </a:xfrm>
        </p:spPr>
        <p:txBody>
          <a:bodyPr>
            <a:normAutofit/>
          </a:bodyPr>
          <a:lstStyle/>
          <a:p>
            <a:r>
              <a:rPr lang="en-US" sz="6000" b="1" dirty="0">
                <a:solidFill>
                  <a:schemeClr val="bg1"/>
                </a:solidFill>
              </a:rPr>
              <a:t>Rotary Comes with a Set of Instructions</a:t>
            </a:r>
          </a:p>
        </p:txBody>
      </p:sp>
      <p:graphicFrame>
        <p:nvGraphicFramePr>
          <p:cNvPr id="14" name="Content Placeholder 2">
            <a:extLst>
              <a:ext uri="{FF2B5EF4-FFF2-40B4-BE49-F238E27FC236}">
                <a16:creationId xmlns:a16="http://schemas.microsoft.com/office/drawing/2014/main" id="{8F262EBA-B6AB-46A1-9294-65DB38004F02}"/>
              </a:ext>
            </a:extLst>
          </p:cNvPr>
          <p:cNvGraphicFramePr>
            <a:graphicFrameLocks noGrp="1"/>
          </p:cNvGraphicFramePr>
          <p:nvPr>
            <p:ph idx="1"/>
            <p:extLst>
              <p:ext uri="{D42A27DB-BD31-4B8C-83A1-F6EECF244321}">
                <p14:modId xmlns:p14="http://schemas.microsoft.com/office/powerpoint/2010/main" val="13741611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automatically generated">
            <a:extLst>
              <a:ext uri="{FF2B5EF4-FFF2-40B4-BE49-F238E27FC236}">
                <a16:creationId xmlns:a16="http://schemas.microsoft.com/office/drawing/2014/main" id="{5D6DF017-D459-477B-9FB3-0E0027E04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769" y="104327"/>
            <a:ext cx="1823668" cy="1823668"/>
          </a:xfrm>
          <a:prstGeom prst="rect">
            <a:avLst/>
          </a:prstGeom>
        </p:spPr>
      </p:pic>
      <p:sp>
        <p:nvSpPr>
          <p:cNvPr id="6" name="TextBox 5">
            <a:extLst>
              <a:ext uri="{FF2B5EF4-FFF2-40B4-BE49-F238E27FC236}">
                <a16:creationId xmlns:a16="http://schemas.microsoft.com/office/drawing/2014/main" id="{306FE050-3A25-4329-AB53-F4CA8E1DA371}"/>
              </a:ext>
            </a:extLst>
          </p:cNvPr>
          <p:cNvSpPr txBox="1"/>
          <p:nvPr/>
        </p:nvSpPr>
        <p:spPr>
          <a:xfrm>
            <a:off x="380489" y="6066069"/>
            <a:ext cx="4473809" cy="369332"/>
          </a:xfrm>
          <a:prstGeom prst="rect">
            <a:avLst/>
          </a:prstGeom>
          <a:noFill/>
        </p:spPr>
        <p:txBody>
          <a:bodyPr wrap="square" rtlCol="0">
            <a:spAutoFit/>
          </a:bodyPr>
          <a:lstStyle/>
          <a:p>
            <a:r>
              <a:rPr lang="en-US" dirty="0">
                <a:solidFill>
                  <a:schemeClr val="accent1">
                    <a:lumMod val="75000"/>
                  </a:schemeClr>
                </a:solidFill>
              </a:rPr>
              <a:t>Where can new Rotarians find them? (CHAT)</a:t>
            </a:r>
          </a:p>
        </p:txBody>
      </p:sp>
    </p:spTree>
    <p:extLst>
      <p:ext uri="{BB962C8B-B14F-4D97-AF65-F5344CB8AC3E}">
        <p14:creationId xmlns:p14="http://schemas.microsoft.com/office/powerpoint/2010/main" val="139676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AF6A-6C63-8541-06F7-5853E0F86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0CD56-7EE1-078E-A9D4-53994069EED1}"/>
              </a:ext>
            </a:extLst>
          </p:cNvPr>
          <p:cNvSpPr>
            <a:spLocks noGrp="1"/>
          </p:cNvSpPr>
          <p:nvPr>
            <p:ph type="title"/>
          </p:nvPr>
        </p:nvSpPr>
        <p:spPr>
          <a:xfrm>
            <a:off x="642469" y="1066535"/>
            <a:ext cx="5168396" cy="5504688"/>
          </a:xfrm>
        </p:spPr>
        <p:txBody>
          <a:bodyPr>
            <a:normAutofit/>
          </a:bodyPr>
          <a:lstStyle/>
          <a:p>
            <a:r>
              <a:rPr lang="en-US" sz="6000" b="1" dirty="0">
                <a:solidFill>
                  <a:schemeClr val="bg1"/>
                </a:solidFill>
              </a:rPr>
              <a:t>Found in the Rotary Magazine and on </a:t>
            </a:r>
            <a:r>
              <a:rPr lang="en-US" sz="6000" b="1" dirty="0" err="1">
                <a:solidFill>
                  <a:schemeClr val="bg1"/>
                </a:solidFill>
              </a:rPr>
              <a:t>My.Rotary</a:t>
            </a:r>
            <a:endParaRPr lang="en-US" sz="6000" b="1" dirty="0">
              <a:solidFill>
                <a:schemeClr val="bg1"/>
              </a:solidFill>
            </a:endParaRPr>
          </a:p>
        </p:txBody>
      </p:sp>
      <p:pic>
        <p:nvPicPr>
          <p:cNvPr id="5" name="Picture 4" descr="A close up of a sign&#10;&#10;Description automatically generated">
            <a:extLst>
              <a:ext uri="{FF2B5EF4-FFF2-40B4-BE49-F238E27FC236}">
                <a16:creationId xmlns:a16="http://schemas.microsoft.com/office/drawing/2014/main" id="{4F4A99D2-DE4B-AA1D-40E5-75ED893B2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769" y="104327"/>
            <a:ext cx="1823668" cy="1823668"/>
          </a:xfrm>
          <a:prstGeom prst="rect">
            <a:avLst/>
          </a:prstGeom>
        </p:spPr>
      </p:pic>
      <p:sp>
        <p:nvSpPr>
          <p:cNvPr id="6" name="TextBox 5">
            <a:extLst>
              <a:ext uri="{FF2B5EF4-FFF2-40B4-BE49-F238E27FC236}">
                <a16:creationId xmlns:a16="http://schemas.microsoft.com/office/drawing/2014/main" id="{8265AC66-F808-12E4-C2A8-E695BE892C02}"/>
              </a:ext>
            </a:extLst>
          </p:cNvPr>
          <p:cNvSpPr txBox="1"/>
          <p:nvPr/>
        </p:nvSpPr>
        <p:spPr>
          <a:xfrm>
            <a:off x="380489" y="6066069"/>
            <a:ext cx="4473809" cy="369332"/>
          </a:xfrm>
          <a:prstGeom prst="rect">
            <a:avLst/>
          </a:prstGeom>
          <a:noFill/>
        </p:spPr>
        <p:txBody>
          <a:bodyPr wrap="square" rtlCol="0">
            <a:spAutoFit/>
          </a:bodyPr>
          <a:lstStyle/>
          <a:p>
            <a:r>
              <a:rPr lang="en-US" dirty="0">
                <a:solidFill>
                  <a:schemeClr val="accent1">
                    <a:lumMod val="75000"/>
                  </a:schemeClr>
                </a:solidFill>
              </a:rPr>
              <a:t>Where can new Rotarians find them? (CHAT)</a:t>
            </a:r>
          </a:p>
        </p:txBody>
      </p:sp>
      <p:pic>
        <p:nvPicPr>
          <p:cNvPr id="8" name="Picture 7">
            <a:extLst>
              <a:ext uri="{FF2B5EF4-FFF2-40B4-BE49-F238E27FC236}">
                <a16:creationId xmlns:a16="http://schemas.microsoft.com/office/drawing/2014/main" id="{760567FF-7206-BAB6-6553-211F9B5A5BF4}"/>
              </a:ext>
            </a:extLst>
          </p:cNvPr>
          <p:cNvPicPr>
            <a:picLocks noChangeAspect="1"/>
          </p:cNvPicPr>
          <p:nvPr/>
        </p:nvPicPr>
        <p:blipFill>
          <a:blip r:embed="rId4"/>
          <a:stretch>
            <a:fillRect/>
          </a:stretch>
        </p:blipFill>
        <p:spPr>
          <a:xfrm>
            <a:off x="6909897" y="340518"/>
            <a:ext cx="4535414" cy="6176963"/>
          </a:xfrm>
          <a:prstGeom prst="rect">
            <a:avLst/>
          </a:prstGeom>
        </p:spPr>
      </p:pic>
      <p:pic>
        <p:nvPicPr>
          <p:cNvPr id="10" name="Picture 9">
            <a:extLst>
              <a:ext uri="{FF2B5EF4-FFF2-40B4-BE49-F238E27FC236}">
                <a16:creationId xmlns:a16="http://schemas.microsoft.com/office/drawing/2014/main" id="{037A8151-8E61-5692-9655-2C61C1718AAB}"/>
              </a:ext>
            </a:extLst>
          </p:cNvPr>
          <p:cNvPicPr>
            <a:picLocks noChangeAspect="1"/>
          </p:cNvPicPr>
          <p:nvPr/>
        </p:nvPicPr>
        <p:blipFill>
          <a:blip r:embed="rId5"/>
          <a:stretch>
            <a:fillRect/>
          </a:stretch>
        </p:blipFill>
        <p:spPr>
          <a:xfrm>
            <a:off x="5592247" y="2468880"/>
            <a:ext cx="4031712" cy="3597189"/>
          </a:xfrm>
          <a:prstGeom prst="rect">
            <a:avLst/>
          </a:prstGeom>
        </p:spPr>
      </p:pic>
    </p:spTree>
    <p:extLst>
      <p:ext uri="{BB962C8B-B14F-4D97-AF65-F5344CB8AC3E}">
        <p14:creationId xmlns:p14="http://schemas.microsoft.com/office/powerpoint/2010/main" val="210281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550B-1ADB-4F8D-9467-19F25364B36E}"/>
              </a:ext>
            </a:extLst>
          </p:cNvPr>
          <p:cNvSpPr>
            <a:spLocks noGrp="1"/>
          </p:cNvSpPr>
          <p:nvPr>
            <p:ph type="title"/>
          </p:nvPr>
        </p:nvSpPr>
        <p:spPr/>
        <p:txBody>
          <a:bodyPr>
            <a:normAutofit/>
          </a:bodyPr>
          <a:lstStyle/>
          <a:p>
            <a:pPr algn="ctr"/>
            <a:r>
              <a:rPr lang="en-US" sz="6600" b="1" dirty="0">
                <a:solidFill>
                  <a:schemeClr val="bg1"/>
                </a:solidFill>
              </a:rPr>
              <a:t>Guiding Principles of Rotary</a:t>
            </a:r>
          </a:p>
        </p:txBody>
      </p:sp>
      <p:graphicFrame>
        <p:nvGraphicFramePr>
          <p:cNvPr id="8" name="Content Placeholder 2">
            <a:extLst>
              <a:ext uri="{FF2B5EF4-FFF2-40B4-BE49-F238E27FC236}">
                <a16:creationId xmlns:a16="http://schemas.microsoft.com/office/drawing/2014/main" id="{9308827F-7188-4E4C-9CCC-C8D1B7C84B91}"/>
              </a:ext>
            </a:extLst>
          </p:cNvPr>
          <p:cNvGraphicFramePr>
            <a:graphicFrameLocks noGrp="1"/>
          </p:cNvGraphicFramePr>
          <p:nvPr>
            <p:ph idx="1"/>
            <p:extLst>
              <p:ext uri="{D42A27DB-BD31-4B8C-83A1-F6EECF244321}">
                <p14:modId xmlns:p14="http://schemas.microsoft.com/office/powerpoint/2010/main" val="775135146"/>
              </p:ext>
            </p:extLst>
          </p:nvPr>
        </p:nvGraphicFramePr>
        <p:xfrm>
          <a:off x="838200" y="2930290"/>
          <a:ext cx="10515600" cy="372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14532A4-3A1B-4E37-AA66-E4D980C4BE73}"/>
              </a:ext>
            </a:extLst>
          </p:cNvPr>
          <p:cNvSpPr txBox="1"/>
          <p:nvPr/>
        </p:nvSpPr>
        <p:spPr>
          <a:xfrm>
            <a:off x="2319754" y="1749020"/>
            <a:ext cx="8376886" cy="1077218"/>
          </a:xfrm>
          <a:prstGeom prst="rect">
            <a:avLst/>
          </a:prstGeom>
          <a:solidFill>
            <a:schemeClr val="accent1">
              <a:lumMod val="20000"/>
              <a:lumOff val="80000"/>
            </a:schemeClr>
          </a:solidFill>
        </p:spPr>
        <p:txBody>
          <a:bodyPr wrap="square" rtlCol="0">
            <a:spAutoFit/>
          </a:bodyPr>
          <a:lstStyle/>
          <a:p>
            <a:pPr algn="ctr"/>
            <a:r>
              <a:rPr lang="en-US" sz="2400" b="1" dirty="0">
                <a:solidFill>
                  <a:schemeClr val="accent1">
                    <a:lumMod val="50000"/>
                  </a:schemeClr>
                </a:solidFill>
              </a:rPr>
              <a:t>THE OBJECT OF ROTARY</a:t>
            </a:r>
          </a:p>
          <a:p>
            <a:pPr algn="ctr"/>
            <a:r>
              <a:rPr lang="en-US" sz="2000" dirty="0">
                <a:solidFill>
                  <a:schemeClr val="accent1">
                    <a:lumMod val="50000"/>
                  </a:schemeClr>
                </a:solidFill>
              </a:rPr>
              <a:t>The </a:t>
            </a:r>
            <a:r>
              <a:rPr lang="en-US" sz="2000" b="1" dirty="0">
                <a:solidFill>
                  <a:schemeClr val="accent1">
                    <a:lumMod val="50000"/>
                  </a:schemeClr>
                </a:solidFill>
              </a:rPr>
              <a:t>Object of Rotary </a:t>
            </a:r>
            <a:r>
              <a:rPr lang="en-US" sz="2000" dirty="0">
                <a:solidFill>
                  <a:schemeClr val="accent1">
                    <a:lumMod val="50000"/>
                  </a:schemeClr>
                </a:solidFill>
              </a:rPr>
              <a:t>is to encourage and foster the ideal of service as a basis of worthy enterprise and, in particular, to encourage and foster:</a:t>
            </a:r>
          </a:p>
        </p:txBody>
      </p:sp>
    </p:spTree>
    <p:extLst>
      <p:ext uri="{BB962C8B-B14F-4D97-AF65-F5344CB8AC3E}">
        <p14:creationId xmlns:p14="http://schemas.microsoft.com/office/powerpoint/2010/main" val="163925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065C11-F35A-4B0A-8A53-4E9EA1AB55F5}"/>
              </a:ext>
            </a:extLst>
          </p:cNvPr>
          <p:cNvSpPr>
            <a:spLocks noGrp="1"/>
          </p:cNvSpPr>
          <p:nvPr>
            <p:ph type="title"/>
          </p:nvPr>
        </p:nvSpPr>
        <p:spPr>
          <a:xfrm>
            <a:off x="810437" y="563918"/>
            <a:ext cx="3843863" cy="5251645"/>
          </a:xfrm>
          <a:solidFill>
            <a:schemeClr val="accent1">
              <a:lumMod val="75000"/>
            </a:schemeClr>
          </a:solidFill>
        </p:spPr>
        <p:txBody>
          <a:bodyPr vert="horz" lIns="91440" tIns="45720" rIns="91440" bIns="45720" rtlCol="0" anchor="ctr">
            <a:normAutofit/>
          </a:bodyPr>
          <a:lstStyle/>
          <a:p>
            <a:pPr algn="ctr"/>
            <a:r>
              <a:rPr lang="en-US" sz="6000" b="1" kern="1200" dirty="0">
                <a:solidFill>
                  <a:srgbClr val="FFFFFF"/>
                </a:solidFill>
                <a:latin typeface="+mn-lt"/>
                <a:ea typeface="+mj-ea"/>
                <a:cs typeface="+mj-cs"/>
              </a:rPr>
              <a:t>Avenues of Service</a:t>
            </a:r>
          </a:p>
        </p:txBody>
      </p:sp>
      <p:sp>
        <p:nvSpPr>
          <p:cNvPr id="7" name="TextBox 6">
            <a:extLst>
              <a:ext uri="{FF2B5EF4-FFF2-40B4-BE49-F238E27FC236}">
                <a16:creationId xmlns:a16="http://schemas.microsoft.com/office/drawing/2014/main" id="{D959BCD1-3109-4A34-82B4-DA8DC527CE03}"/>
              </a:ext>
            </a:extLst>
          </p:cNvPr>
          <p:cNvSpPr txBox="1"/>
          <p:nvPr/>
        </p:nvSpPr>
        <p:spPr>
          <a:xfrm>
            <a:off x="4654299" y="563001"/>
            <a:ext cx="7139115" cy="5251644"/>
          </a:xfrm>
          <a:prstGeom prst="rect">
            <a:avLst/>
          </a:prstGeom>
          <a:solidFill>
            <a:schemeClr val="accent1">
              <a:lumMod val="50000"/>
            </a:schemeClr>
          </a:solidFill>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4400" b="1" dirty="0">
                <a:solidFill>
                  <a:schemeClr val="bg1"/>
                </a:solidFill>
              </a:rPr>
              <a:t>Club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Vocational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Community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International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Youth Service</a:t>
            </a:r>
          </a:p>
        </p:txBody>
      </p:sp>
    </p:spTree>
    <p:extLst>
      <p:ext uri="{BB962C8B-B14F-4D97-AF65-F5344CB8AC3E}">
        <p14:creationId xmlns:p14="http://schemas.microsoft.com/office/powerpoint/2010/main" val="120867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6641-71B1-4F99-BF28-1E5EA8FF5F47}"/>
              </a:ext>
            </a:extLst>
          </p:cNvPr>
          <p:cNvSpPr>
            <a:spLocks noGrp="1"/>
          </p:cNvSpPr>
          <p:nvPr>
            <p:ph type="title"/>
          </p:nvPr>
        </p:nvSpPr>
        <p:spPr>
          <a:xfrm>
            <a:off x="476422" y="471269"/>
            <a:ext cx="3734079" cy="5873260"/>
          </a:xfrm>
          <a:solidFill>
            <a:schemeClr val="accent5">
              <a:lumMod val="20000"/>
              <a:lumOff val="80000"/>
            </a:schemeClr>
          </a:solidFill>
        </p:spPr>
        <p:txBody>
          <a:bodyPr anchor="t">
            <a:normAutofit/>
          </a:bodyPr>
          <a:lstStyle/>
          <a:p>
            <a:pPr algn="ctr"/>
            <a:br>
              <a:rPr lang="en-US" sz="3200" b="1" dirty="0">
                <a:solidFill>
                  <a:srgbClr val="FFFFFF"/>
                </a:solidFill>
              </a:rPr>
            </a:br>
            <a:r>
              <a:rPr lang="en-US" sz="3200" b="1" dirty="0">
                <a:solidFill>
                  <a:srgbClr val="00518E"/>
                </a:solidFill>
                <a:latin typeface="+mn-lt"/>
              </a:rPr>
              <a:t>Two Other Guiding Principles</a:t>
            </a:r>
          </a:p>
        </p:txBody>
      </p:sp>
      <p:sp>
        <p:nvSpPr>
          <p:cNvPr id="15" name="Content Placeholder 2">
            <a:extLst>
              <a:ext uri="{FF2B5EF4-FFF2-40B4-BE49-F238E27FC236}">
                <a16:creationId xmlns:a16="http://schemas.microsoft.com/office/drawing/2014/main" id="{DE9619FF-A853-4794-9D1E-7842704D620D}"/>
              </a:ext>
            </a:extLst>
          </p:cNvPr>
          <p:cNvSpPr>
            <a:spLocks noGrp="1"/>
          </p:cNvSpPr>
          <p:nvPr>
            <p:ph sz="half" idx="1"/>
          </p:nvPr>
        </p:nvSpPr>
        <p:spPr>
          <a:xfrm>
            <a:off x="4479862" y="1114517"/>
            <a:ext cx="3421958" cy="5466037"/>
          </a:xfrm>
        </p:spPr>
        <p:txBody>
          <a:bodyPr>
            <a:normAutofit fontScale="92500" lnSpcReduction="20000"/>
          </a:bodyPr>
          <a:lstStyle/>
          <a:p>
            <a:r>
              <a:rPr lang="en-US" sz="2400" b="1" dirty="0">
                <a:solidFill>
                  <a:schemeClr val="accent4"/>
                </a:solidFill>
              </a:rPr>
              <a:t>Act with integrity and high ethical standards in my personal and professional life</a:t>
            </a:r>
          </a:p>
          <a:p>
            <a:pPr marL="0" indent="0">
              <a:buNone/>
            </a:pPr>
            <a:endParaRPr lang="en-US" sz="1200" b="1" dirty="0">
              <a:solidFill>
                <a:schemeClr val="accent4"/>
              </a:solidFill>
            </a:endParaRPr>
          </a:p>
          <a:p>
            <a:r>
              <a:rPr lang="en-US" sz="2400" b="1" dirty="0">
                <a:solidFill>
                  <a:schemeClr val="accent4"/>
                </a:solidFill>
              </a:rPr>
              <a:t>Deal Fairly with others and treat them and their occupations with respect</a:t>
            </a:r>
          </a:p>
          <a:p>
            <a:pPr marL="0" indent="0">
              <a:buNone/>
            </a:pPr>
            <a:endParaRPr lang="en-US" sz="1200" b="1" dirty="0">
              <a:solidFill>
                <a:schemeClr val="accent4"/>
              </a:solidFill>
            </a:endParaRPr>
          </a:p>
          <a:p>
            <a:r>
              <a:rPr lang="en-US" sz="2400" b="1" dirty="0">
                <a:solidFill>
                  <a:schemeClr val="accent4"/>
                </a:solidFill>
              </a:rPr>
              <a:t>Use my professional skills through Rotary to mentor young people, help those with special needs and improve people’s quality of life in my community and world</a:t>
            </a:r>
          </a:p>
          <a:p>
            <a:pPr marL="0" indent="0">
              <a:buNone/>
            </a:pPr>
            <a:endParaRPr lang="en-US" sz="1200" b="1" dirty="0">
              <a:solidFill>
                <a:schemeClr val="accent4"/>
              </a:solidFill>
            </a:endParaRPr>
          </a:p>
          <a:p>
            <a:r>
              <a:rPr lang="en-US" sz="2400" b="1" dirty="0">
                <a:solidFill>
                  <a:schemeClr val="accent4"/>
                </a:solidFill>
              </a:rPr>
              <a:t>Avoid behavior that reflects adversely on Rotary or other Rotarians</a:t>
            </a:r>
          </a:p>
          <a:p>
            <a:endParaRPr lang="en-US" sz="2000" dirty="0"/>
          </a:p>
        </p:txBody>
      </p:sp>
      <p:sp>
        <p:nvSpPr>
          <p:cNvPr id="4" name="Content Placeholder 3">
            <a:extLst>
              <a:ext uri="{FF2B5EF4-FFF2-40B4-BE49-F238E27FC236}">
                <a16:creationId xmlns:a16="http://schemas.microsoft.com/office/drawing/2014/main" id="{4D8DD33F-0998-4694-B576-87EAD383E29B}"/>
              </a:ext>
            </a:extLst>
          </p:cNvPr>
          <p:cNvSpPr>
            <a:spLocks noGrp="1"/>
          </p:cNvSpPr>
          <p:nvPr>
            <p:ph sz="half" idx="2"/>
          </p:nvPr>
        </p:nvSpPr>
        <p:spPr>
          <a:xfrm>
            <a:off x="8171181" y="3195357"/>
            <a:ext cx="3740360" cy="2357124"/>
          </a:xfrm>
        </p:spPr>
        <p:txBody>
          <a:bodyPr>
            <a:noAutofit/>
          </a:bodyPr>
          <a:lstStyle/>
          <a:p>
            <a:r>
              <a:rPr lang="en-US" sz="2400" b="1" dirty="0">
                <a:solidFill>
                  <a:schemeClr val="accent4"/>
                </a:solidFill>
              </a:rPr>
              <a:t>Is it the TRUTH?</a:t>
            </a:r>
          </a:p>
          <a:p>
            <a:r>
              <a:rPr lang="en-US" sz="2400" b="1" dirty="0">
                <a:solidFill>
                  <a:schemeClr val="accent4"/>
                </a:solidFill>
              </a:rPr>
              <a:t>Is it FAIR to all concerned?</a:t>
            </a:r>
          </a:p>
          <a:p>
            <a:r>
              <a:rPr lang="en-US" sz="2400" b="1" dirty="0">
                <a:solidFill>
                  <a:schemeClr val="accent4"/>
                </a:solidFill>
              </a:rPr>
              <a:t>Will it build GOODWILL and BETTER Friendships?</a:t>
            </a:r>
          </a:p>
          <a:p>
            <a:r>
              <a:rPr lang="en-US" sz="2400" b="1" dirty="0">
                <a:solidFill>
                  <a:schemeClr val="accent4"/>
                </a:solidFill>
              </a:rPr>
              <a:t>Will it be BENEFICIAL to all concerned?</a:t>
            </a:r>
          </a:p>
        </p:txBody>
      </p:sp>
      <p:sp>
        <p:nvSpPr>
          <p:cNvPr id="5" name="TextBox 4">
            <a:extLst>
              <a:ext uri="{FF2B5EF4-FFF2-40B4-BE49-F238E27FC236}">
                <a16:creationId xmlns:a16="http://schemas.microsoft.com/office/drawing/2014/main" id="{164749CD-7BF9-42CA-BFA9-8AC5E240F070}"/>
              </a:ext>
            </a:extLst>
          </p:cNvPr>
          <p:cNvSpPr txBox="1"/>
          <p:nvPr/>
        </p:nvSpPr>
        <p:spPr>
          <a:xfrm>
            <a:off x="4420148" y="355686"/>
            <a:ext cx="4340897" cy="553998"/>
          </a:xfrm>
          <a:prstGeom prst="rect">
            <a:avLst/>
          </a:prstGeom>
          <a:noFill/>
        </p:spPr>
        <p:txBody>
          <a:bodyPr wrap="square" rtlCol="0">
            <a:spAutoFit/>
          </a:bodyPr>
          <a:lstStyle/>
          <a:p>
            <a:pPr>
              <a:spcAft>
                <a:spcPts val="600"/>
              </a:spcAft>
            </a:pPr>
            <a:r>
              <a:rPr lang="en-US" sz="3000" b="1" dirty="0">
                <a:solidFill>
                  <a:schemeClr val="accent4"/>
                </a:solidFill>
              </a:rPr>
              <a:t>Rotary Code of Conduct</a:t>
            </a:r>
          </a:p>
        </p:txBody>
      </p:sp>
      <p:sp>
        <p:nvSpPr>
          <p:cNvPr id="7" name="TextBox 6">
            <a:extLst>
              <a:ext uri="{FF2B5EF4-FFF2-40B4-BE49-F238E27FC236}">
                <a16:creationId xmlns:a16="http://schemas.microsoft.com/office/drawing/2014/main" id="{DDCFA7EE-F680-4B17-9975-BF8D09FA795A}"/>
              </a:ext>
            </a:extLst>
          </p:cNvPr>
          <p:cNvSpPr txBox="1"/>
          <p:nvPr/>
        </p:nvSpPr>
        <p:spPr>
          <a:xfrm>
            <a:off x="8367144" y="1452695"/>
            <a:ext cx="3348434" cy="553998"/>
          </a:xfrm>
          <a:prstGeom prst="rect">
            <a:avLst/>
          </a:prstGeom>
          <a:noFill/>
        </p:spPr>
        <p:txBody>
          <a:bodyPr wrap="square" rtlCol="0">
            <a:spAutoFit/>
          </a:bodyPr>
          <a:lstStyle/>
          <a:p>
            <a:pPr>
              <a:spcAft>
                <a:spcPts val="600"/>
              </a:spcAft>
            </a:pPr>
            <a:r>
              <a:rPr lang="en-US" sz="3000" b="1" dirty="0">
                <a:solidFill>
                  <a:schemeClr val="accent4"/>
                </a:solidFill>
              </a:rPr>
              <a:t>The Four Way Test</a:t>
            </a:r>
          </a:p>
        </p:txBody>
      </p:sp>
      <p:sp>
        <p:nvSpPr>
          <p:cNvPr id="8" name="TextBox 7">
            <a:extLst>
              <a:ext uri="{FF2B5EF4-FFF2-40B4-BE49-F238E27FC236}">
                <a16:creationId xmlns:a16="http://schemas.microsoft.com/office/drawing/2014/main" id="{5CB57C5A-5546-40A6-AA84-834BA60CD348}"/>
              </a:ext>
            </a:extLst>
          </p:cNvPr>
          <p:cNvSpPr txBox="1"/>
          <p:nvPr/>
        </p:nvSpPr>
        <p:spPr>
          <a:xfrm>
            <a:off x="8171181" y="2077805"/>
            <a:ext cx="3740360" cy="769441"/>
          </a:xfrm>
          <a:prstGeom prst="rect">
            <a:avLst/>
          </a:prstGeom>
          <a:noFill/>
        </p:spPr>
        <p:txBody>
          <a:bodyPr wrap="square" rtlCol="0">
            <a:spAutoFit/>
          </a:bodyPr>
          <a:lstStyle/>
          <a:p>
            <a:r>
              <a:rPr lang="en-US" sz="2200" dirty="0">
                <a:solidFill>
                  <a:schemeClr val="accent4"/>
                </a:solidFill>
              </a:rPr>
              <a:t>OF THE THINGS WE THINK SAY OR DO:</a:t>
            </a:r>
          </a:p>
        </p:txBody>
      </p:sp>
      <p:pic>
        <p:nvPicPr>
          <p:cNvPr id="16" name="Picture 15" descr="A close up of a sign&#10;&#10;Description automatically generated">
            <a:extLst>
              <a:ext uri="{FF2B5EF4-FFF2-40B4-BE49-F238E27FC236}">
                <a16:creationId xmlns:a16="http://schemas.microsoft.com/office/drawing/2014/main" id="{66C17A8C-695A-4C39-8A47-5BABF6B1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49" y="2495002"/>
            <a:ext cx="3205189" cy="3205189"/>
          </a:xfrm>
          <a:prstGeom prst="rect">
            <a:avLst/>
          </a:prstGeom>
        </p:spPr>
      </p:pic>
    </p:spTree>
    <p:extLst>
      <p:ext uri="{BB962C8B-B14F-4D97-AF65-F5344CB8AC3E}">
        <p14:creationId xmlns:p14="http://schemas.microsoft.com/office/powerpoint/2010/main" val="311790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5614379E-CE57-4F8E-AD08-D75A3353FAD8}"/>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C6DFDF8A-3685-40D2-9643-129C5E564F1E}"/>
              </a:ext>
            </a:extLst>
          </p:cNvPr>
          <p:cNvSpPr>
            <a:spLocks noGrp="1"/>
          </p:cNvSpPr>
          <p:nvPr>
            <p:ph type="ctrTitle"/>
          </p:nvPr>
        </p:nvSpPr>
        <p:spPr/>
        <p:txBody>
          <a:bodyPr>
            <a:normAutofit/>
          </a:bodyPr>
          <a:lstStyle/>
          <a:p>
            <a:r>
              <a:rPr lang="en-US" sz="7200" b="1" dirty="0">
                <a:ln>
                  <a:solidFill>
                    <a:schemeClr val="accent1">
                      <a:lumMod val="75000"/>
                    </a:schemeClr>
                  </a:solidFill>
                </a:ln>
                <a:solidFill>
                  <a:schemeClr val="accent1">
                    <a:lumMod val="50000"/>
                  </a:schemeClr>
                </a:solidFill>
                <a:latin typeface="Britannic Bold" panose="020B0903060703020204" pitchFamily="34" charset="0"/>
              </a:rPr>
              <a:t>Exploring Our Roots</a:t>
            </a:r>
          </a:p>
        </p:txBody>
      </p:sp>
      <p:sp>
        <p:nvSpPr>
          <p:cNvPr id="3" name="Subtitle 2">
            <a:extLst>
              <a:ext uri="{FF2B5EF4-FFF2-40B4-BE49-F238E27FC236}">
                <a16:creationId xmlns:a16="http://schemas.microsoft.com/office/drawing/2014/main" id="{C640B83C-2D3B-E521-DD4A-A39448E0D5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47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C0A7F3A5-EE12-0CDC-EE01-99E458C6FBF0}"/>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a:solidFill>
            <a:schemeClr val="tx2">
              <a:lumMod val="40000"/>
              <a:lumOff val="60000"/>
            </a:schemeClr>
          </a:solidFill>
        </p:spPr>
      </p:pic>
      <p:sp>
        <p:nvSpPr>
          <p:cNvPr id="2" name="Title 1">
            <a:extLst>
              <a:ext uri="{FF2B5EF4-FFF2-40B4-BE49-F238E27FC236}">
                <a16:creationId xmlns:a16="http://schemas.microsoft.com/office/drawing/2014/main" id="{31A0C9C1-C00F-7352-F3F2-7DE60D216ADF}"/>
              </a:ext>
            </a:extLst>
          </p:cNvPr>
          <p:cNvSpPr>
            <a:spLocks noGrp="1"/>
          </p:cNvSpPr>
          <p:nvPr>
            <p:ph type="ctrTitle"/>
          </p:nvPr>
        </p:nvSpPr>
        <p:spPr/>
        <p:txBody>
          <a:bodyPr>
            <a:normAutofit/>
          </a:bodyPr>
          <a:lstStyle/>
          <a:p>
            <a:r>
              <a:rPr lang="en-US" sz="7200" dirty="0">
                <a:solidFill>
                  <a:schemeClr val="accent1">
                    <a:lumMod val="50000"/>
                  </a:schemeClr>
                </a:solidFill>
                <a:latin typeface="Britannic Bold" panose="020B0903060703020204" pitchFamily="34" charset="0"/>
              </a:rPr>
              <a:t>Rotary History/</a:t>
            </a:r>
            <a:br>
              <a:rPr lang="en-US" sz="7200" dirty="0">
                <a:solidFill>
                  <a:schemeClr val="accent1">
                    <a:lumMod val="50000"/>
                  </a:schemeClr>
                </a:solidFill>
                <a:latin typeface="Britannic Bold" panose="020B0903060703020204" pitchFamily="34" charset="0"/>
              </a:rPr>
            </a:br>
            <a:r>
              <a:rPr lang="en-US" sz="7200" dirty="0">
                <a:solidFill>
                  <a:schemeClr val="accent1">
                    <a:lumMod val="50000"/>
                  </a:schemeClr>
                </a:solidFill>
                <a:latin typeface="Britannic Bold" panose="020B0903060703020204" pitchFamily="34" charset="0"/>
              </a:rPr>
              <a:t>Mission Quiz</a:t>
            </a:r>
          </a:p>
        </p:txBody>
      </p:sp>
      <p:sp>
        <p:nvSpPr>
          <p:cNvPr id="5" name="Subtitle 4">
            <a:extLst>
              <a:ext uri="{FF2B5EF4-FFF2-40B4-BE49-F238E27FC236}">
                <a16:creationId xmlns:a16="http://schemas.microsoft.com/office/drawing/2014/main" id="{A918188C-6E28-FBED-3AF5-C3A8B91EF5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661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3238</Words>
  <Application>Microsoft Office PowerPoint</Application>
  <PresentationFormat>Widescreen</PresentationFormat>
  <Paragraphs>285</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Britannic Bold</vt:lpstr>
      <vt:lpstr>Calibri</vt:lpstr>
      <vt:lpstr>Calibri Light</vt:lpstr>
      <vt:lpstr>Office Theme</vt:lpstr>
      <vt:lpstr>Roots of Rotary RLI - Part 1</vt:lpstr>
      <vt:lpstr>Goals:</vt:lpstr>
      <vt:lpstr>Rotary Comes with a Set of Instructions</vt:lpstr>
      <vt:lpstr>Found in the Rotary Magazine and on My.Rotary</vt:lpstr>
      <vt:lpstr>Guiding Principles of Rotary</vt:lpstr>
      <vt:lpstr>Avenues of Service</vt:lpstr>
      <vt:lpstr> Two Other Guiding Principles</vt:lpstr>
      <vt:lpstr>Exploring Our Roots</vt:lpstr>
      <vt:lpstr>Rotary History/ Mission Quiz</vt:lpstr>
      <vt:lpstr>Rotary History Mission (1-6) </vt:lpstr>
      <vt:lpstr>Rotary History Mission (7-12) </vt:lpstr>
      <vt:lpstr>Rotary Awareness Breakouts</vt:lpstr>
      <vt:lpstr>PowerPoint Presentation</vt:lpstr>
      <vt:lpstr>PowerPoint Presentation</vt:lpstr>
      <vt:lpstr>Rotary Awareness</vt:lpstr>
      <vt:lpstr>Rotary Awareness</vt:lpstr>
      <vt:lpstr>Rotary Awareness</vt:lpstr>
      <vt:lpstr>Rotary Awareness</vt:lpstr>
      <vt:lpstr>Rotary from 1907 to the Present</vt:lpstr>
      <vt:lpstr>People of Action Campaign</vt:lpstr>
      <vt:lpstr>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Rotary RLI - Part 1 – History Questionairres</dc:title>
  <dc:creator>marcia scheideman</dc:creator>
  <cp:lastModifiedBy>Christopher Zabriskie</cp:lastModifiedBy>
  <cp:revision>27</cp:revision>
  <dcterms:created xsi:type="dcterms:W3CDTF">2021-01-09T01:50:15Z</dcterms:created>
  <dcterms:modified xsi:type="dcterms:W3CDTF">2026-05-07T16:29:23Z</dcterms:modified>
</cp:coreProperties>
</file>